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83" r:id="rId2"/>
    <p:sldId id="515" r:id="rId3"/>
    <p:sldId id="517" r:id="rId4"/>
    <p:sldId id="512" r:id="rId5"/>
    <p:sldId id="484" r:id="rId6"/>
    <p:sldId id="543" r:id="rId7"/>
    <p:sldId id="544" r:id="rId8"/>
    <p:sldId id="491" r:id="rId9"/>
    <p:sldId id="536" r:id="rId10"/>
    <p:sldId id="524" r:id="rId11"/>
    <p:sldId id="525" r:id="rId12"/>
    <p:sldId id="494" r:id="rId13"/>
    <p:sldId id="534" r:id="rId14"/>
    <p:sldId id="535" r:id="rId15"/>
    <p:sldId id="520" r:id="rId16"/>
    <p:sldId id="526" r:id="rId17"/>
    <p:sldId id="522" r:id="rId18"/>
    <p:sldId id="523" r:id="rId19"/>
    <p:sldId id="545" r:id="rId20"/>
    <p:sldId id="528" r:id="rId21"/>
    <p:sldId id="529" r:id="rId22"/>
    <p:sldId id="485" r:id="rId23"/>
    <p:sldId id="532" r:id="rId24"/>
    <p:sldId id="501" r:id="rId25"/>
    <p:sldId id="508" r:id="rId26"/>
    <p:sldId id="486" r:id="rId27"/>
    <p:sldId id="538" r:id="rId28"/>
    <p:sldId id="539" r:id="rId29"/>
    <p:sldId id="487" r:id="rId30"/>
    <p:sldId id="531" r:id="rId31"/>
    <p:sldId id="507" r:id="rId32"/>
    <p:sldId id="488" r:id="rId33"/>
    <p:sldId id="542" r:id="rId34"/>
    <p:sldId id="496" r:id="rId35"/>
    <p:sldId id="505" r:id="rId36"/>
    <p:sldId id="489" r:id="rId37"/>
    <p:sldId id="540" r:id="rId38"/>
    <p:sldId id="497" r:id="rId39"/>
    <p:sldId id="504" r:id="rId40"/>
    <p:sldId id="499" r:id="rId41"/>
    <p:sldId id="490" r:id="rId42"/>
    <p:sldId id="541" r:id="rId43"/>
    <p:sldId id="495" r:id="rId44"/>
    <p:sldId id="500" r:id="rId45"/>
    <p:sldId id="506" r:id="rId46"/>
    <p:sldId id="498" r:id="rId47"/>
    <p:sldId id="509" r:id="rId48"/>
    <p:sldId id="511" r:id="rId49"/>
    <p:sldId id="510" r:id="rId50"/>
    <p:sldId id="546" r:id="rId51"/>
    <p:sldId id="547" r:id="rId52"/>
    <p:sldId id="493" r:id="rId53"/>
    <p:sldId id="503" r:id="rId54"/>
    <p:sldId id="502" r:id="rId55"/>
    <p:sldId id="537" r:id="rId56"/>
    <p:sldId id="527" r:id="rId57"/>
    <p:sldId id="530" r:id="rId58"/>
    <p:sldId id="533" r:id="rId59"/>
    <p:sldId id="514" r:id="rId60"/>
    <p:sldId id="513" r:id="rId61"/>
    <p:sldId id="361" r:id="rId62"/>
    <p:sldId id="516"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15"/>
    <p:restoredTop sz="91804"/>
  </p:normalViewPr>
  <p:slideViewPr>
    <p:cSldViewPr snapToGrid="0" snapToObjects="1">
      <p:cViewPr varScale="1">
        <p:scale>
          <a:sx n="115" d="100"/>
          <a:sy n="115" d="100"/>
        </p:scale>
        <p:origin x="1248"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6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8/24/23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8/24/23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8/24/23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8/24/23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8/24/23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8/24/23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8/24/23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6871-AB91-EC4B-9311-822A7326920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B0BC30-5577-8146-AD8C-D6AE808F1B7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55708" y="12146"/>
            <a:ext cx="5432583" cy="6845854"/>
          </a:xfrm>
        </p:spPr>
      </p:pic>
    </p:spTree>
    <p:extLst>
      <p:ext uri="{BB962C8B-B14F-4D97-AF65-F5344CB8AC3E}">
        <p14:creationId xmlns:p14="http://schemas.microsoft.com/office/powerpoint/2010/main" val="1417177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48030-11A6-9843-8ED6-E61043690267}"/>
              </a:ext>
            </a:extLst>
          </p:cNvPr>
          <p:cNvSpPr>
            <a:spLocks noGrp="1"/>
          </p:cNvSpPr>
          <p:nvPr>
            <p:ph type="title"/>
          </p:nvPr>
        </p:nvSpPr>
        <p:spPr/>
        <p:txBody>
          <a:bodyPr>
            <a:normAutofit fontScale="90000"/>
          </a:bodyPr>
          <a:lstStyle/>
          <a:p>
            <a:r>
              <a:rPr lang="en-US" sz="3000" dirty="0" err="1"/>
              <a:t>Monreale</a:t>
            </a:r>
            <a:r>
              <a:rPr lang="en-US" sz="3000" dirty="0"/>
              <a:t> Cathedral – Santa Maria Nuova, Palermo, Sicily</a:t>
            </a:r>
            <a:br>
              <a:rPr lang="en-US" sz="3000" dirty="0"/>
            </a:br>
            <a:r>
              <a:rPr lang="en-US" sz="2000" dirty="0"/>
              <a:t>A view towards the altar, 12</a:t>
            </a:r>
            <a:r>
              <a:rPr lang="en-US" sz="2000" baseline="30000" dirty="0"/>
              <a:t>th</a:t>
            </a:r>
            <a:r>
              <a:rPr lang="en-US" sz="2000" dirty="0"/>
              <a:t> to 13</a:t>
            </a:r>
            <a:r>
              <a:rPr lang="en-US" sz="2000" baseline="30000" dirty="0"/>
              <a:t>th</a:t>
            </a:r>
            <a:r>
              <a:rPr lang="en-US" sz="2000" dirty="0"/>
              <a:t> century</a:t>
            </a:r>
          </a:p>
        </p:txBody>
      </p:sp>
      <p:pic>
        <p:nvPicPr>
          <p:cNvPr id="5" name="Content Placeholder 4">
            <a:extLst>
              <a:ext uri="{FF2B5EF4-FFF2-40B4-BE49-F238E27FC236}">
                <a16:creationId xmlns:a16="http://schemas.microsoft.com/office/drawing/2014/main" id="{2C1FFAA2-457E-894F-995F-D1D28C8748D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745335" y="1417638"/>
            <a:ext cx="3653329" cy="5440362"/>
          </a:xfrm>
        </p:spPr>
      </p:pic>
    </p:spTree>
    <p:extLst>
      <p:ext uri="{BB962C8B-B14F-4D97-AF65-F5344CB8AC3E}">
        <p14:creationId xmlns:p14="http://schemas.microsoft.com/office/powerpoint/2010/main" val="828858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91033-6162-924E-BB40-18ACD49E4885}"/>
              </a:ext>
            </a:extLst>
          </p:cNvPr>
          <p:cNvSpPr>
            <a:spLocks noGrp="1"/>
          </p:cNvSpPr>
          <p:nvPr>
            <p:ph type="title"/>
          </p:nvPr>
        </p:nvSpPr>
        <p:spPr/>
        <p:txBody>
          <a:bodyPr>
            <a:normAutofit/>
          </a:bodyPr>
          <a:lstStyle/>
          <a:p>
            <a:r>
              <a:rPr lang="en-US" sz="1800" dirty="0"/>
              <a:t>Mosaic depicting King William II of Sicily presenting a model of </a:t>
            </a:r>
            <a:r>
              <a:rPr lang="en-US" sz="1800" dirty="0" err="1"/>
              <a:t>Monreale</a:t>
            </a:r>
            <a:r>
              <a:rPr lang="en-US" sz="1800" dirty="0"/>
              <a:t> Cathedral </a:t>
            </a:r>
            <a:br>
              <a:rPr lang="en-US" sz="1800" dirty="0"/>
            </a:br>
            <a:r>
              <a:rPr lang="en-US" sz="1800" dirty="0"/>
              <a:t>to the Virgin Mary</a:t>
            </a:r>
          </a:p>
        </p:txBody>
      </p:sp>
      <p:pic>
        <p:nvPicPr>
          <p:cNvPr id="5" name="Content Placeholder 4">
            <a:extLst>
              <a:ext uri="{FF2B5EF4-FFF2-40B4-BE49-F238E27FC236}">
                <a16:creationId xmlns:a16="http://schemas.microsoft.com/office/drawing/2014/main" id="{D1FA9084-02D1-7645-8F8B-BF778CF7817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598254" y="1417638"/>
            <a:ext cx="3947492" cy="5440362"/>
          </a:xfrm>
        </p:spPr>
      </p:pic>
    </p:spTree>
    <p:extLst>
      <p:ext uri="{BB962C8B-B14F-4D97-AF65-F5344CB8AC3E}">
        <p14:creationId xmlns:p14="http://schemas.microsoft.com/office/powerpoint/2010/main" val="3411936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2280-F570-3A4E-8285-71A0A00B4BB9}"/>
              </a:ext>
            </a:extLst>
          </p:cNvPr>
          <p:cNvSpPr>
            <a:spLocks noGrp="1"/>
          </p:cNvSpPr>
          <p:nvPr>
            <p:ph type="title"/>
          </p:nvPr>
        </p:nvSpPr>
        <p:spPr/>
        <p:txBody>
          <a:bodyPr>
            <a:normAutofit/>
          </a:bodyPr>
          <a:lstStyle/>
          <a:p>
            <a:r>
              <a:rPr lang="en-US" sz="3000" dirty="0"/>
              <a:t>Wall painting </a:t>
            </a:r>
            <a:r>
              <a:rPr lang="en-US" sz="3000" dirty="0" err="1"/>
              <a:t>Afrāsiāb</a:t>
            </a:r>
            <a:br>
              <a:rPr lang="en-US" sz="3000" dirty="0"/>
            </a:br>
            <a:r>
              <a:rPr lang="en-US" sz="1800" dirty="0"/>
              <a:t>The kingdom of Sogdian, Samarkand (Central Asia), 7</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D8CC6896-BD17-9143-A325-DC664E7C15E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34595" y="1417638"/>
            <a:ext cx="3674810" cy="5440362"/>
          </a:xfrm>
        </p:spPr>
      </p:pic>
    </p:spTree>
    <p:extLst>
      <p:ext uri="{BB962C8B-B14F-4D97-AF65-F5344CB8AC3E}">
        <p14:creationId xmlns:p14="http://schemas.microsoft.com/office/powerpoint/2010/main" val="3727448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FE143-F826-7145-AE45-EA039A120162}"/>
              </a:ext>
            </a:extLst>
          </p:cNvPr>
          <p:cNvSpPr>
            <a:spLocks noGrp="1"/>
          </p:cNvSpPr>
          <p:nvPr>
            <p:ph type="title"/>
          </p:nvPr>
        </p:nvSpPr>
        <p:spPr/>
        <p:txBody>
          <a:bodyPr>
            <a:normAutofit/>
          </a:bodyPr>
          <a:lstStyle/>
          <a:p>
            <a:r>
              <a:rPr lang="en-US" sz="3000" dirty="0"/>
              <a:t>British Museum, London</a:t>
            </a:r>
            <a:br>
              <a:rPr lang="en-US" sz="3000" dirty="0"/>
            </a:br>
            <a:r>
              <a:rPr lang="en-US" sz="2000" dirty="0"/>
              <a:t>Silk textile panel intended as a sleeve ornament on a tunic, Egypt, 8</a:t>
            </a:r>
            <a:r>
              <a:rPr lang="en-US" sz="2000" baseline="30000" dirty="0"/>
              <a:t>th</a:t>
            </a:r>
            <a:r>
              <a:rPr lang="en-US" sz="2000" dirty="0"/>
              <a:t> century</a:t>
            </a:r>
          </a:p>
        </p:txBody>
      </p:sp>
      <p:pic>
        <p:nvPicPr>
          <p:cNvPr id="5" name="Content Placeholder 4">
            <a:extLst>
              <a:ext uri="{FF2B5EF4-FFF2-40B4-BE49-F238E27FC236}">
                <a16:creationId xmlns:a16="http://schemas.microsoft.com/office/drawing/2014/main" id="{20CD1E72-1DD4-A24A-98CF-5DE7F64E3DA6}"/>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424198" y="1453421"/>
            <a:ext cx="4295604" cy="5404579"/>
          </a:xfrm>
        </p:spPr>
      </p:pic>
    </p:spTree>
    <p:extLst>
      <p:ext uri="{BB962C8B-B14F-4D97-AF65-F5344CB8AC3E}">
        <p14:creationId xmlns:p14="http://schemas.microsoft.com/office/powerpoint/2010/main" val="3256927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3B1B4-704D-AE4A-97AF-9C2AB00050D5}"/>
              </a:ext>
            </a:extLst>
          </p:cNvPr>
          <p:cNvSpPr>
            <a:spLocks noGrp="1"/>
          </p:cNvSpPr>
          <p:nvPr>
            <p:ph type="title"/>
          </p:nvPr>
        </p:nvSpPr>
        <p:spPr/>
        <p:txBody>
          <a:bodyPr>
            <a:normAutofit/>
          </a:bodyPr>
          <a:lstStyle/>
          <a:p>
            <a:r>
              <a:rPr lang="en-US" sz="3000" dirty="0"/>
              <a:t>Victoria &amp; Albert Museum, London</a:t>
            </a:r>
            <a:br>
              <a:rPr lang="en-US" sz="3000" dirty="0"/>
            </a:br>
            <a:r>
              <a:rPr lang="en-US" sz="1800" dirty="0"/>
              <a:t>Woven silk (</a:t>
            </a:r>
            <a:r>
              <a:rPr lang="en-US" sz="1800" dirty="0" err="1"/>
              <a:t>lampas</a:t>
            </a:r>
            <a:r>
              <a:rPr lang="en-US" sz="1800" dirty="0"/>
              <a:t>) – exotic birds and vine leaves, probably Iran, 14</a:t>
            </a:r>
            <a:r>
              <a:rPr lang="en-US" sz="1800" baseline="30000" dirty="0"/>
              <a:t>th</a:t>
            </a:r>
            <a:r>
              <a:rPr lang="en-US" sz="1800" dirty="0"/>
              <a:t> century</a:t>
            </a:r>
          </a:p>
        </p:txBody>
      </p:sp>
      <p:pic>
        <p:nvPicPr>
          <p:cNvPr id="7" name="Content Placeholder 6">
            <a:extLst>
              <a:ext uri="{FF2B5EF4-FFF2-40B4-BE49-F238E27FC236}">
                <a16:creationId xmlns:a16="http://schemas.microsoft.com/office/drawing/2014/main" id="{33E21614-76BE-794B-9CBF-2824828A605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615378" y="1417638"/>
            <a:ext cx="3913243" cy="5440362"/>
          </a:xfrm>
        </p:spPr>
      </p:pic>
    </p:spTree>
    <p:extLst>
      <p:ext uri="{BB962C8B-B14F-4D97-AF65-F5344CB8AC3E}">
        <p14:creationId xmlns:p14="http://schemas.microsoft.com/office/powerpoint/2010/main" val="1288868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5EFF-4AC4-4F4B-BFB4-07FBE6164BC5}"/>
              </a:ext>
            </a:extLst>
          </p:cNvPr>
          <p:cNvSpPr>
            <a:spLocks noGrp="1"/>
          </p:cNvSpPr>
          <p:nvPr>
            <p:ph type="title"/>
          </p:nvPr>
        </p:nvSpPr>
        <p:spPr/>
        <p:txBody>
          <a:bodyPr>
            <a:normAutofit fontScale="90000"/>
          </a:bodyPr>
          <a:lstStyle/>
          <a:p>
            <a:br>
              <a:rPr lang="en-US" sz="3300" dirty="0"/>
            </a:br>
            <a:r>
              <a:rPr lang="en-US" sz="3300" dirty="0" err="1"/>
              <a:t>Benaki</a:t>
            </a:r>
            <a:r>
              <a:rPr lang="en-US" sz="3300" dirty="0"/>
              <a:t> Museum, Athens</a:t>
            </a:r>
            <a:br>
              <a:rPr lang="en-US" sz="3000" dirty="0"/>
            </a:br>
            <a:r>
              <a:rPr lang="en-US" sz="2000" dirty="0"/>
              <a:t>Gold heraldic eagle decorated with a garnet and glass paste, 6</a:t>
            </a:r>
            <a:r>
              <a:rPr lang="en-US" sz="2000" baseline="30000" dirty="0"/>
              <a:t>th</a:t>
            </a:r>
            <a:r>
              <a:rPr lang="en-US" sz="2000" dirty="0"/>
              <a:t> to 7</a:t>
            </a:r>
            <a:r>
              <a:rPr lang="en-US" sz="2000" baseline="30000" dirty="0"/>
              <a:t>th</a:t>
            </a:r>
            <a:r>
              <a:rPr lang="en-US" sz="2000" dirty="0"/>
              <a:t> century</a:t>
            </a:r>
            <a:br>
              <a:rPr lang="en-US" sz="2000" dirty="0"/>
            </a:br>
            <a:r>
              <a:rPr lang="en-US" sz="2000" dirty="0"/>
              <a:t>Gold earrings with glass paste, emeralds, and cornelians, 4</a:t>
            </a:r>
            <a:r>
              <a:rPr lang="en-US" sz="2000" baseline="30000" dirty="0"/>
              <a:t>th</a:t>
            </a:r>
            <a:r>
              <a:rPr lang="en-US" sz="2000" dirty="0"/>
              <a:t> century</a:t>
            </a:r>
            <a:br>
              <a:rPr lang="en-US" sz="3000" dirty="0"/>
            </a:br>
            <a:endParaRPr lang="en-US" sz="3000" dirty="0"/>
          </a:p>
        </p:txBody>
      </p:sp>
      <p:pic>
        <p:nvPicPr>
          <p:cNvPr id="5" name="Content Placeholder 4">
            <a:extLst>
              <a:ext uri="{FF2B5EF4-FFF2-40B4-BE49-F238E27FC236}">
                <a16:creationId xmlns:a16="http://schemas.microsoft.com/office/drawing/2014/main" id="{BCC0C680-C7E5-E148-AC03-861BE1577E6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434290" y="1697677"/>
            <a:ext cx="4709710" cy="4074601"/>
          </a:xfrm>
        </p:spPr>
      </p:pic>
      <p:pic>
        <p:nvPicPr>
          <p:cNvPr id="9" name="Picture 8">
            <a:extLst>
              <a:ext uri="{FF2B5EF4-FFF2-40B4-BE49-F238E27FC236}">
                <a16:creationId xmlns:a16="http://schemas.microsoft.com/office/drawing/2014/main" id="{57D875EE-2BC4-1D4C-A52F-D151572FE7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697677"/>
            <a:ext cx="4427621" cy="5160323"/>
          </a:xfrm>
          <a:prstGeom prst="rect">
            <a:avLst/>
          </a:prstGeom>
        </p:spPr>
      </p:pic>
    </p:spTree>
    <p:extLst>
      <p:ext uri="{BB962C8B-B14F-4D97-AF65-F5344CB8AC3E}">
        <p14:creationId xmlns:p14="http://schemas.microsoft.com/office/powerpoint/2010/main" val="2405805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E5EFF-4AC4-4F4B-BFB4-07FBE6164BC5}"/>
              </a:ext>
            </a:extLst>
          </p:cNvPr>
          <p:cNvSpPr>
            <a:spLocks noGrp="1"/>
          </p:cNvSpPr>
          <p:nvPr>
            <p:ph type="title"/>
          </p:nvPr>
        </p:nvSpPr>
        <p:spPr/>
        <p:txBody>
          <a:bodyPr>
            <a:normAutofit fontScale="90000"/>
          </a:bodyPr>
          <a:lstStyle/>
          <a:p>
            <a:br>
              <a:rPr lang="en-US" sz="3000" dirty="0"/>
            </a:br>
            <a:r>
              <a:rPr lang="en-US" sz="2000" dirty="0"/>
              <a:t>Gold earrings with sapphires and pearls, </a:t>
            </a:r>
            <a:r>
              <a:rPr lang="en-US" sz="2000" dirty="0" err="1"/>
              <a:t>Antinoë</a:t>
            </a:r>
            <a:r>
              <a:rPr lang="en-US" sz="2000" dirty="0"/>
              <a:t>, Egypt, 5</a:t>
            </a:r>
            <a:r>
              <a:rPr lang="en-US" sz="2000" baseline="30000" dirty="0"/>
              <a:t>th</a:t>
            </a:r>
            <a:r>
              <a:rPr lang="en-US" sz="2000" dirty="0"/>
              <a:t> century</a:t>
            </a:r>
            <a:br>
              <a:rPr lang="en-US" sz="2000" dirty="0"/>
            </a:br>
            <a:r>
              <a:rPr lang="en-US" sz="2000" dirty="0"/>
              <a:t>Gold necklace - sapphires, amethysts, emeralds, pearls, </a:t>
            </a:r>
            <a:r>
              <a:rPr lang="en-US" sz="2000" dirty="0" err="1"/>
              <a:t>Antinoë</a:t>
            </a:r>
            <a:r>
              <a:rPr lang="en-US" sz="2000" dirty="0"/>
              <a:t>, Egypt, 5</a:t>
            </a:r>
            <a:r>
              <a:rPr lang="en-US" sz="2000" baseline="30000" dirty="0"/>
              <a:t>th</a:t>
            </a:r>
            <a:r>
              <a:rPr lang="en-US" sz="2000" dirty="0"/>
              <a:t> century</a:t>
            </a:r>
            <a:br>
              <a:rPr lang="en-US" sz="3000" dirty="0"/>
            </a:br>
            <a:endParaRPr lang="en-US" sz="3000" dirty="0"/>
          </a:p>
        </p:txBody>
      </p:sp>
      <p:pic>
        <p:nvPicPr>
          <p:cNvPr id="4" name="Picture 3">
            <a:extLst>
              <a:ext uri="{FF2B5EF4-FFF2-40B4-BE49-F238E27FC236}">
                <a16:creationId xmlns:a16="http://schemas.microsoft.com/office/drawing/2014/main" id="{D50BFC59-B75E-B345-8B4F-A69F6B799FD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2679" y="1498435"/>
            <a:ext cx="3536807" cy="5354181"/>
          </a:xfrm>
          <a:prstGeom prst="rect">
            <a:avLst/>
          </a:prstGeom>
        </p:spPr>
      </p:pic>
      <p:pic>
        <p:nvPicPr>
          <p:cNvPr id="10" name="Picture 9">
            <a:extLst>
              <a:ext uri="{FF2B5EF4-FFF2-40B4-BE49-F238E27FC236}">
                <a16:creationId xmlns:a16="http://schemas.microsoft.com/office/drawing/2014/main" id="{69EDF8C9-6699-0E44-B54A-2A08D93DBD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49486" y="1498435"/>
            <a:ext cx="4714229" cy="5359565"/>
          </a:xfrm>
          <a:prstGeom prst="rect">
            <a:avLst/>
          </a:prstGeom>
        </p:spPr>
      </p:pic>
    </p:spTree>
    <p:extLst>
      <p:ext uri="{BB962C8B-B14F-4D97-AF65-F5344CB8AC3E}">
        <p14:creationId xmlns:p14="http://schemas.microsoft.com/office/powerpoint/2010/main" val="555859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8F5D-B138-6647-8FE3-EE2039A900EE}"/>
              </a:ext>
            </a:extLst>
          </p:cNvPr>
          <p:cNvSpPr>
            <a:spLocks noGrp="1"/>
          </p:cNvSpPr>
          <p:nvPr>
            <p:ph type="title"/>
          </p:nvPr>
        </p:nvSpPr>
        <p:spPr/>
        <p:txBody>
          <a:bodyPr>
            <a:noAutofit/>
          </a:bodyPr>
          <a:lstStyle/>
          <a:p>
            <a:r>
              <a:rPr lang="en-US" sz="3000" dirty="0"/>
              <a:t>Basilica of San Vitale, Ravenna</a:t>
            </a:r>
            <a:br>
              <a:rPr lang="en-US" sz="3000" dirty="0"/>
            </a:br>
            <a:r>
              <a:rPr lang="en-US" sz="1800" dirty="0"/>
              <a:t>Mosaic depicting Empress Theodora and her courtiers, 6</a:t>
            </a:r>
            <a:r>
              <a:rPr lang="en-US" sz="1800" baseline="30000" dirty="0"/>
              <a:t>th</a:t>
            </a:r>
            <a:r>
              <a:rPr lang="en-US" sz="1800" dirty="0"/>
              <a:t> century - around 547</a:t>
            </a:r>
          </a:p>
        </p:txBody>
      </p:sp>
      <p:pic>
        <p:nvPicPr>
          <p:cNvPr id="9" name="Content Placeholder 8">
            <a:extLst>
              <a:ext uri="{FF2B5EF4-FFF2-40B4-BE49-F238E27FC236}">
                <a16:creationId xmlns:a16="http://schemas.microsoft.com/office/drawing/2014/main" id="{2FA0389B-12EA-7D4E-ABEE-06FC5337F87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08918" y="1430207"/>
            <a:ext cx="7726164" cy="5427793"/>
          </a:xfrm>
        </p:spPr>
      </p:pic>
    </p:spTree>
    <p:extLst>
      <p:ext uri="{BB962C8B-B14F-4D97-AF65-F5344CB8AC3E}">
        <p14:creationId xmlns:p14="http://schemas.microsoft.com/office/powerpoint/2010/main" val="4013860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8F5D-B138-6647-8FE3-EE2039A900EE}"/>
              </a:ext>
            </a:extLst>
          </p:cNvPr>
          <p:cNvSpPr>
            <a:spLocks noGrp="1"/>
          </p:cNvSpPr>
          <p:nvPr>
            <p:ph type="title"/>
          </p:nvPr>
        </p:nvSpPr>
        <p:spPr/>
        <p:txBody>
          <a:bodyPr>
            <a:noAutofit/>
          </a:bodyPr>
          <a:lstStyle/>
          <a:p>
            <a:r>
              <a:rPr lang="en-US" sz="1800" dirty="0"/>
              <a:t>Mosaic depicting Emperor Justinian and his courtiers</a:t>
            </a:r>
          </a:p>
        </p:txBody>
      </p:sp>
      <p:pic>
        <p:nvPicPr>
          <p:cNvPr id="7" name="Content Placeholder 6">
            <a:extLst>
              <a:ext uri="{FF2B5EF4-FFF2-40B4-BE49-F238E27FC236}">
                <a16:creationId xmlns:a16="http://schemas.microsoft.com/office/drawing/2014/main" id="{6A42792A-B4CF-5B46-A6B5-F4F69DC1142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73218" y="1417639"/>
            <a:ext cx="7397563" cy="5440361"/>
          </a:xfrm>
        </p:spPr>
      </p:pic>
    </p:spTree>
    <p:extLst>
      <p:ext uri="{BB962C8B-B14F-4D97-AF65-F5344CB8AC3E}">
        <p14:creationId xmlns:p14="http://schemas.microsoft.com/office/powerpoint/2010/main" val="31925239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3264-EE46-B149-A563-04F375B1C255}"/>
              </a:ext>
            </a:extLst>
          </p:cNvPr>
          <p:cNvSpPr>
            <a:spLocks noGrp="1"/>
          </p:cNvSpPr>
          <p:nvPr>
            <p:ph type="title"/>
          </p:nvPr>
        </p:nvSpPr>
        <p:spPr/>
        <p:txBody>
          <a:bodyPr>
            <a:normAutofit/>
          </a:bodyPr>
          <a:lstStyle/>
          <a:p>
            <a:r>
              <a:rPr lang="en-US" sz="3000" dirty="0"/>
              <a:t>Empress Theodora</a:t>
            </a:r>
          </a:p>
        </p:txBody>
      </p:sp>
      <p:pic>
        <p:nvPicPr>
          <p:cNvPr id="5" name="Content Placeholder 4">
            <a:extLst>
              <a:ext uri="{FF2B5EF4-FFF2-40B4-BE49-F238E27FC236}">
                <a16:creationId xmlns:a16="http://schemas.microsoft.com/office/drawing/2014/main" id="{60CE032D-04C2-DF4E-B601-25DF078493E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91728" y="1417638"/>
            <a:ext cx="8160544" cy="5440362"/>
          </a:xfrm>
        </p:spPr>
      </p:pic>
    </p:spTree>
    <p:extLst>
      <p:ext uri="{BB962C8B-B14F-4D97-AF65-F5344CB8AC3E}">
        <p14:creationId xmlns:p14="http://schemas.microsoft.com/office/powerpoint/2010/main" val="3800851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E5D3-D698-3848-898B-0D5105A0D16E}"/>
              </a:ext>
            </a:extLst>
          </p:cNvPr>
          <p:cNvSpPr>
            <a:spLocks noGrp="1"/>
          </p:cNvSpPr>
          <p:nvPr>
            <p:ph type="title"/>
          </p:nvPr>
        </p:nvSpPr>
        <p:spPr>
          <a:xfrm>
            <a:off x="457200" y="272550"/>
            <a:ext cx="8229600" cy="1143000"/>
          </a:xfrm>
        </p:spPr>
        <p:txBody>
          <a:bodyPr>
            <a:normAutofit/>
          </a:bodyPr>
          <a:lstStyle/>
          <a:p>
            <a:r>
              <a:rPr lang="en-US" sz="3000" dirty="0"/>
              <a:t>Editors</a:t>
            </a:r>
          </a:p>
        </p:txBody>
      </p:sp>
      <p:sp>
        <p:nvSpPr>
          <p:cNvPr id="3" name="Content Placeholder 2">
            <a:extLst>
              <a:ext uri="{FF2B5EF4-FFF2-40B4-BE49-F238E27FC236}">
                <a16:creationId xmlns:a16="http://schemas.microsoft.com/office/drawing/2014/main" id="{934AAAAA-4094-0843-8DC4-5897BBADC29D}"/>
              </a:ext>
            </a:extLst>
          </p:cNvPr>
          <p:cNvSpPr>
            <a:spLocks noGrp="1"/>
          </p:cNvSpPr>
          <p:nvPr>
            <p:ph idx="1"/>
          </p:nvPr>
        </p:nvSpPr>
        <p:spPr>
          <a:xfrm>
            <a:off x="457200" y="1417638"/>
            <a:ext cx="8229600" cy="4708525"/>
          </a:xfrm>
          <a:solidFill>
            <a:schemeClr val="tx1"/>
          </a:solidFill>
        </p:spPr>
        <p:txBody>
          <a:bodyPr>
            <a:normAutofit/>
          </a:bodyPr>
          <a:lstStyle/>
          <a:p>
            <a:endParaRPr lang="en-GB" sz="1800" b="1" dirty="0">
              <a:solidFill>
                <a:srgbClr val="0F1111"/>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endParaRPr lang="en-GB" sz="1800" b="1" dirty="0">
              <a:solidFill>
                <a:srgbClr val="0F1111"/>
              </a:solidFill>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endParaRPr lang="en-GB" sz="1800" b="1" dirty="0">
              <a:solidFill>
                <a:srgbClr val="0F1111"/>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GB" sz="1800" b="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Sarah E. Braddock Clarke</a:t>
            </a: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 is Senior Lecturer and researcher, </a:t>
            </a:r>
          </a:p>
          <a:p>
            <a:pPr marL="0" indent="0" algn="ctr">
              <a:buNone/>
            </a:pP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Falmouth University, UK and co-author of </a:t>
            </a: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Digital Visions for Fashion + Textiles (2012), Techno Textiles 2 (2005), </a:t>
            </a:r>
            <a:r>
              <a:rPr lang="en-GB" sz="1800" i="1" dirty="0" err="1">
                <a:solidFill>
                  <a:srgbClr val="0F1111"/>
                </a:solidFill>
                <a:effectLst/>
                <a:latin typeface="Arial" panose="020B0604020202020204" pitchFamily="34" charset="0"/>
                <a:ea typeface="Times New Roman" panose="02020603050405020304" pitchFamily="18" charset="0"/>
                <a:cs typeface="Arial" panose="020B0604020202020204" pitchFamily="34" charset="0"/>
              </a:rPr>
              <a:t>SportsTech</a:t>
            </a: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 (2002), </a:t>
            </a:r>
          </a:p>
          <a:p>
            <a:pPr marL="0" indent="0" algn="ctr">
              <a:buNone/>
            </a:pP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and Techno Textiles (1998).</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indent="0" algn="ctr">
              <a:buNone/>
            </a:pPr>
            <a:endParaRPr lang="en-GB" sz="1800" b="1" dirty="0">
              <a:solidFill>
                <a:srgbClr val="0F1111"/>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GB" sz="1800" b="1" dirty="0" err="1">
                <a:solidFill>
                  <a:srgbClr val="0F1111"/>
                </a:solidFill>
                <a:effectLst/>
                <a:latin typeface="Arial" panose="020B0604020202020204" pitchFamily="34" charset="0"/>
                <a:ea typeface="Times New Roman" panose="02020603050405020304" pitchFamily="18" charset="0"/>
                <a:cs typeface="Arial" panose="020B0604020202020204" pitchFamily="34" charset="0"/>
              </a:rPr>
              <a:t>Ryoko</a:t>
            </a:r>
            <a:r>
              <a:rPr lang="en-GB" sz="1800" b="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 Yamanaka Kondo</a:t>
            </a: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 is Emeritus Professor, </a:t>
            </a:r>
          </a:p>
          <a:p>
            <a:pPr marL="0" indent="0" algn="ctr">
              <a:buNone/>
            </a:pP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Tohoku University of Art and Design, Yamagata, Japan and researcher at the Institute for European, Medieval and Renaissance Studies, </a:t>
            </a:r>
          </a:p>
          <a:p>
            <a:pPr marL="0" indent="0" algn="ctr">
              <a:buNone/>
            </a:pPr>
            <a:r>
              <a:rPr lang="en-GB" sz="1800" dirty="0" err="1">
                <a:solidFill>
                  <a:srgbClr val="0F1111"/>
                </a:solidFill>
                <a:effectLst/>
                <a:latin typeface="Arial" panose="020B0604020202020204" pitchFamily="34" charset="0"/>
                <a:ea typeface="Times New Roman" panose="02020603050405020304" pitchFamily="18" charset="0"/>
                <a:cs typeface="Arial" panose="020B0604020202020204" pitchFamily="34" charset="0"/>
              </a:rPr>
              <a:t>Waseda</a:t>
            </a: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 University, Tokyo, Japan. </a:t>
            </a: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8218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42D98-228A-DF41-83C1-18C9AD046CFA}"/>
              </a:ext>
            </a:extLst>
          </p:cNvPr>
          <p:cNvSpPr>
            <a:spLocks noGrp="1"/>
          </p:cNvSpPr>
          <p:nvPr>
            <p:ph type="title"/>
          </p:nvPr>
        </p:nvSpPr>
        <p:spPr/>
        <p:txBody>
          <a:bodyPr>
            <a:normAutofit/>
          </a:bodyPr>
          <a:lstStyle/>
          <a:p>
            <a:r>
              <a:rPr lang="en-US" sz="3000" dirty="0"/>
              <a:t>Gabrielle ‘Coco’ Chanel and </a:t>
            </a:r>
            <a:r>
              <a:rPr lang="en-US" sz="3000" dirty="0" err="1"/>
              <a:t>Fulco</a:t>
            </a:r>
            <a:r>
              <a:rPr lang="en-US" sz="3000" dirty="0"/>
              <a:t> di </a:t>
            </a:r>
            <a:r>
              <a:rPr lang="en-US" sz="3000" dirty="0" err="1"/>
              <a:t>Verdura</a:t>
            </a:r>
            <a:br>
              <a:rPr lang="en-US" sz="3000" dirty="0"/>
            </a:br>
            <a:r>
              <a:rPr lang="en-US" sz="1800" dirty="0"/>
              <a:t>Byzantine-inspired </a:t>
            </a:r>
            <a:r>
              <a:rPr lang="en-US" sz="1800" dirty="0" err="1"/>
              <a:t>jewellery</a:t>
            </a:r>
            <a:r>
              <a:rPr lang="en-US" sz="1800" dirty="0"/>
              <a:t> – ‘Maltese Cross’ cuff, 1937</a:t>
            </a:r>
          </a:p>
        </p:txBody>
      </p:sp>
      <p:pic>
        <p:nvPicPr>
          <p:cNvPr id="6" name="Content Placeholder 5">
            <a:extLst>
              <a:ext uri="{FF2B5EF4-FFF2-40B4-BE49-F238E27FC236}">
                <a16:creationId xmlns:a16="http://schemas.microsoft.com/office/drawing/2014/main" id="{5F955F46-8396-9546-ACBF-E69286973B2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 y="1640124"/>
            <a:ext cx="4860758" cy="5217876"/>
          </a:xfrm>
        </p:spPr>
      </p:pic>
      <p:pic>
        <p:nvPicPr>
          <p:cNvPr id="8" name="Picture 7">
            <a:extLst>
              <a:ext uri="{FF2B5EF4-FFF2-40B4-BE49-F238E27FC236}">
                <a16:creationId xmlns:a16="http://schemas.microsoft.com/office/drawing/2014/main" id="{0D704869-B662-A74B-83F7-742A671FA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5136" y="1684421"/>
            <a:ext cx="4138864" cy="5173579"/>
          </a:xfrm>
          <a:prstGeom prst="rect">
            <a:avLst/>
          </a:prstGeom>
        </p:spPr>
      </p:pic>
    </p:spTree>
    <p:extLst>
      <p:ext uri="{BB962C8B-B14F-4D97-AF65-F5344CB8AC3E}">
        <p14:creationId xmlns:p14="http://schemas.microsoft.com/office/powerpoint/2010/main" val="4205913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4D1C-33B1-634B-BD70-DE619241B083}"/>
              </a:ext>
            </a:extLst>
          </p:cNvPr>
          <p:cNvSpPr>
            <a:spLocks noGrp="1"/>
          </p:cNvSpPr>
          <p:nvPr>
            <p:ph type="title"/>
          </p:nvPr>
        </p:nvSpPr>
        <p:spPr/>
        <p:txBody>
          <a:bodyPr>
            <a:normAutofit/>
          </a:bodyPr>
          <a:lstStyle/>
          <a:p>
            <a:r>
              <a:rPr lang="en-US" sz="3000" dirty="0" err="1"/>
              <a:t>Verdura</a:t>
            </a:r>
            <a:br>
              <a:rPr lang="en-US" dirty="0"/>
            </a:br>
            <a:r>
              <a:rPr lang="en-US" sz="2000" dirty="0"/>
              <a:t>‘Maltese Cross’ cuffs – enamel with cabochon stones</a:t>
            </a:r>
          </a:p>
        </p:txBody>
      </p:sp>
      <p:pic>
        <p:nvPicPr>
          <p:cNvPr id="10" name="Content Placeholder 9">
            <a:extLst>
              <a:ext uri="{FF2B5EF4-FFF2-40B4-BE49-F238E27FC236}">
                <a16:creationId xmlns:a16="http://schemas.microsoft.com/office/drawing/2014/main" id="{4BF68CDD-25E1-8743-A470-28CB818D231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14949" y="1417638"/>
            <a:ext cx="8314101" cy="5440362"/>
          </a:xfrm>
        </p:spPr>
      </p:pic>
    </p:spTree>
    <p:extLst>
      <p:ext uri="{BB962C8B-B14F-4D97-AF65-F5344CB8AC3E}">
        <p14:creationId xmlns:p14="http://schemas.microsoft.com/office/powerpoint/2010/main" val="2926401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AD39-B4A1-604F-AFB6-6D7338CE7D99}"/>
              </a:ext>
            </a:extLst>
          </p:cNvPr>
          <p:cNvSpPr>
            <a:spLocks noGrp="1"/>
          </p:cNvSpPr>
          <p:nvPr>
            <p:ph type="title"/>
          </p:nvPr>
        </p:nvSpPr>
        <p:spPr/>
        <p:txBody>
          <a:bodyPr>
            <a:normAutofit/>
          </a:bodyPr>
          <a:lstStyle/>
          <a:p>
            <a:r>
              <a:rPr lang="en-US" sz="3000" dirty="0"/>
              <a:t>Karl Lagerfeld for the House of Chanel</a:t>
            </a:r>
            <a:br>
              <a:rPr lang="en-US" sz="3000" dirty="0"/>
            </a:br>
            <a:r>
              <a:rPr lang="en-US" sz="1800" dirty="0"/>
              <a:t>‘Paris-</a:t>
            </a:r>
            <a:r>
              <a:rPr lang="en-US" sz="1800" dirty="0" err="1"/>
              <a:t>Byzance</a:t>
            </a:r>
            <a:r>
              <a:rPr lang="en-US" sz="1800" dirty="0"/>
              <a:t>’, Métiers </a:t>
            </a:r>
            <a:r>
              <a:rPr lang="en-US" sz="1800" dirty="0" err="1"/>
              <a:t>d’Art</a:t>
            </a:r>
            <a:r>
              <a:rPr lang="en-US" sz="1800" dirty="0"/>
              <a:t>, Pre-fall 2011, womenswear - embellishment by Lesage</a:t>
            </a:r>
          </a:p>
        </p:txBody>
      </p:sp>
      <p:pic>
        <p:nvPicPr>
          <p:cNvPr id="5" name="Content Placeholder 4">
            <a:extLst>
              <a:ext uri="{FF2B5EF4-FFF2-40B4-BE49-F238E27FC236}">
                <a16:creationId xmlns:a16="http://schemas.microsoft.com/office/drawing/2014/main" id="{A0414111-85F1-564D-A32C-054DD0F88A1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50825" y="1417638"/>
            <a:ext cx="3442350" cy="5165724"/>
          </a:xfrm>
        </p:spPr>
      </p:pic>
    </p:spTree>
    <p:extLst>
      <p:ext uri="{BB962C8B-B14F-4D97-AF65-F5344CB8AC3E}">
        <p14:creationId xmlns:p14="http://schemas.microsoft.com/office/powerpoint/2010/main" val="73131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7EA8A-D829-7741-B1E1-1A7BD487054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E59857E-296D-8143-928E-50B6F226F68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377598"/>
            <a:ext cx="9144000" cy="6102804"/>
          </a:xfrm>
        </p:spPr>
      </p:pic>
    </p:spTree>
    <p:extLst>
      <p:ext uri="{BB962C8B-B14F-4D97-AF65-F5344CB8AC3E}">
        <p14:creationId xmlns:p14="http://schemas.microsoft.com/office/powerpoint/2010/main" val="979835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2791A-2B69-BC46-9CE9-EBD79CCBBA82}"/>
              </a:ext>
            </a:extLst>
          </p:cNvPr>
          <p:cNvSpPr>
            <a:spLocks noGrp="1"/>
          </p:cNvSpPr>
          <p:nvPr>
            <p:ph type="title"/>
          </p:nvPr>
        </p:nvSpPr>
        <p:spPr/>
        <p:txBody>
          <a:bodyPr>
            <a:normAutofit fontScale="90000"/>
          </a:bodyPr>
          <a:lstStyle/>
          <a:p>
            <a:r>
              <a:rPr lang="en-US" sz="3000" dirty="0"/>
              <a:t>‘</a:t>
            </a:r>
            <a:r>
              <a:rPr lang="en-US" sz="3000" dirty="0" err="1"/>
              <a:t>Tejido</a:t>
            </a:r>
            <a:r>
              <a:rPr lang="en-US" sz="3000" dirty="0"/>
              <a:t> de las </a:t>
            </a:r>
            <a:r>
              <a:rPr lang="en-US" sz="3000" dirty="0" err="1"/>
              <a:t>Estrellas</a:t>
            </a:r>
            <a:r>
              <a:rPr lang="en-US" sz="3000" dirty="0"/>
              <a:t>’ </a:t>
            </a:r>
            <a:br>
              <a:rPr lang="en-US" dirty="0"/>
            </a:br>
            <a:r>
              <a:rPr lang="en-US" sz="2000" dirty="0"/>
              <a:t>(Woven Textile with Stars), fragment from the vestments of St. </a:t>
            </a:r>
            <a:r>
              <a:rPr lang="en-US" sz="2000" dirty="0" err="1"/>
              <a:t>Valerius</a:t>
            </a:r>
            <a:r>
              <a:rPr lang="en-US" sz="2000" dirty="0"/>
              <a:t>, 13</a:t>
            </a:r>
            <a:r>
              <a:rPr lang="en-US" sz="2000" baseline="30000" dirty="0"/>
              <a:t>th</a:t>
            </a:r>
            <a:r>
              <a:rPr lang="en-US" sz="2000" dirty="0"/>
              <a:t> century</a:t>
            </a:r>
          </a:p>
        </p:txBody>
      </p:sp>
      <p:pic>
        <p:nvPicPr>
          <p:cNvPr id="5" name="Content Placeholder 4">
            <a:extLst>
              <a:ext uri="{FF2B5EF4-FFF2-40B4-BE49-F238E27FC236}">
                <a16:creationId xmlns:a16="http://schemas.microsoft.com/office/drawing/2014/main" id="{D217C6CF-196D-784C-8A9B-AFB9CFF2E98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62999" y="1417638"/>
            <a:ext cx="7818002" cy="5440362"/>
          </a:xfrm>
        </p:spPr>
      </p:pic>
    </p:spTree>
    <p:extLst>
      <p:ext uri="{BB962C8B-B14F-4D97-AF65-F5344CB8AC3E}">
        <p14:creationId xmlns:p14="http://schemas.microsoft.com/office/powerpoint/2010/main" val="3903974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7A4C-A7E7-C447-963B-5AF45234F2A3}"/>
              </a:ext>
            </a:extLst>
          </p:cNvPr>
          <p:cNvSpPr>
            <a:spLocks noGrp="1"/>
          </p:cNvSpPr>
          <p:nvPr>
            <p:ph type="title"/>
          </p:nvPr>
        </p:nvSpPr>
        <p:spPr/>
        <p:txBody>
          <a:bodyPr>
            <a:normAutofit/>
          </a:bodyPr>
          <a:lstStyle/>
          <a:p>
            <a:r>
              <a:rPr lang="en-US" sz="3000" dirty="0"/>
              <a:t>Cape of St. Valero, Spain</a:t>
            </a:r>
            <a:br>
              <a:rPr lang="en-US" dirty="0"/>
            </a:br>
            <a:r>
              <a:rPr lang="en-US" sz="1800" dirty="0"/>
              <a:t>13</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D0ECFDB4-728D-DA4A-9678-BD99EDA92D7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53644" y="1417638"/>
            <a:ext cx="7836712" cy="5440362"/>
          </a:xfrm>
        </p:spPr>
      </p:pic>
    </p:spTree>
    <p:extLst>
      <p:ext uri="{BB962C8B-B14F-4D97-AF65-F5344CB8AC3E}">
        <p14:creationId xmlns:p14="http://schemas.microsoft.com/office/powerpoint/2010/main" val="802296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394B5-8A42-9141-80CD-5517DEA80EEE}"/>
              </a:ext>
            </a:extLst>
          </p:cNvPr>
          <p:cNvSpPr>
            <a:spLocks noGrp="1"/>
          </p:cNvSpPr>
          <p:nvPr>
            <p:ph type="title"/>
          </p:nvPr>
        </p:nvSpPr>
        <p:spPr/>
        <p:txBody>
          <a:bodyPr>
            <a:normAutofit/>
          </a:bodyPr>
          <a:lstStyle/>
          <a:p>
            <a:r>
              <a:rPr lang="en-US" sz="3000" dirty="0"/>
              <a:t>Gianni Versace</a:t>
            </a:r>
            <a:br>
              <a:rPr lang="en-US" sz="4400" dirty="0"/>
            </a:br>
            <a:r>
              <a:rPr lang="en-US" sz="1800" dirty="0"/>
              <a:t>Autumn/Winter 1997/1998, womenswear, </a:t>
            </a:r>
            <a:r>
              <a:rPr lang="en-US" sz="1800" i="1" dirty="0"/>
              <a:t>haute couture</a:t>
            </a:r>
          </a:p>
        </p:txBody>
      </p:sp>
      <p:pic>
        <p:nvPicPr>
          <p:cNvPr id="10" name="Content Placeholder 9">
            <a:extLst>
              <a:ext uri="{FF2B5EF4-FFF2-40B4-BE49-F238E27FC236}">
                <a16:creationId xmlns:a16="http://schemas.microsoft.com/office/drawing/2014/main" id="{75CF0C66-A419-DB44-917A-6252F104A9A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08116" y="1417638"/>
            <a:ext cx="3527767" cy="5423059"/>
          </a:xfrm>
        </p:spPr>
      </p:pic>
    </p:spTree>
    <p:extLst>
      <p:ext uri="{BB962C8B-B14F-4D97-AF65-F5344CB8AC3E}">
        <p14:creationId xmlns:p14="http://schemas.microsoft.com/office/powerpoint/2010/main" val="2568342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0BC4-9838-3644-BC25-EFB20F0513F4}"/>
              </a:ext>
            </a:extLst>
          </p:cNvPr>
          <p:cNvSpPr>
            <a:spLocks noGrp="1"/>
          </p:cNvSpPr>
          <p:nvPr>
            <p:ph type="title"/>
          </p:nvPr>
        </p:nvSpPr>
        <p:spPr/>
        <p:txBody>
          <a:bodyPr>
            <a:normAutofit fontScale="90000"/>
          </a:bodyPr>
          <a:lstStyle/>
          <a:p>
            <a:r>
              <a:rPr lang="en-US" sz="3300" dirty="0"/>
              <a:t>Victoria &amp; Albert Museum, London</a:t>
            </a:r>
            <a:br>
              <a:rPr lang="en-US" sz="3000" dirty="0"/>
            </a:br>
            <a:r>
              <a:rPr lang="en-US" sz="2000" dirty="0"/>
              <a:t>Gianni Versace - Oroton (mesh-like metallic fabric) dress with applied beadwork</a:t>
            </a:r>
          </a:p>
        </p:txBody>
      </p:sp>
      <p:pic>
        <p:nvPicPr>
          <p:cNvPr id="5" name="Content Placeholder 4">
            <a:extLst>
              <a:ext uri="{FF2B5EF4-FFF2-40B4-BE49-F238E27FC236}">
                <a16:creationId xmlns:a16="http://schemas.microsoft.com/office/drawing/2014/main" id="{AA294D4F-0EA1-A141-8DD6-2A99AA5BBCA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32008" y="1417638"/>
            <a:ext cx="2279984" cy="5440362"/>
          </a:xfrm>
        </p:spPr>
      </p:pic>
    </p:spTree>
    <p:extLst>
      <p:ext uri="{BB962C8B-B14F-4D97-AF65-F5344CB8AC3E}">
        <p14:creationId xmlns:p14="http://schemas.microsoft.com/office/powerpoint/2010/main" val="2962945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15718-1B54-2F48-A3FE-B9D9525AD65A}"/>
              </a:ext>
            </a:extLst>
          </p:cNvPr>
          <p:cNvSpPr>
            <a:spLocks noGrp="1"/>
          </p:cNvSpPr>
          <p:nvPr>
            <p:ph type="title"/>
          </p:nvPr>
        </p:nvSpPr>
        <p:spPr/>
        <p:txBody>
          <a:bodyPr>
            <a:normAutofit/>
          </a:bodyPr>
          <a:lstStyle/>
          <a:p>
            <a:r>
              <a:rPr lang="en-US" sz="3000" dirty="0"/>
              <a:t>The Metropolitan Museum of Art, New York</a:t>
            </a:r>
            <a:br>
              <a:rPr lang="en-US" sz="3000" dirty="0"/>
            </a:br>
            <a:r>
              <a:rPr lang="en-US" sz="1700" dirty="0"/>
              <a:t>Gianni Versace, ‘Heavenly Bodies: Fashion and the Catholic Imagination’ exhibition, 2018</a:t>
            </a:r>
          </a:p>
        </p:txBody>
      </p:sp>
      <p:pic>
        <p:nvPicPr>
          <p:cNvPr id="5" name="Content Placeholder 4">
            <a:extLst>
              <a:ext uri="{FF2B5EF4-FFF2-40B4-BE49-F238E27FC236}">
                <a16:creationId xmlns:a16="http://schemas.microsoft.com/office/drawing/2014/main" id="{57C611F6-C397-3640-A7D5-D3621F52D9F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64238" y="1417638"/>
            <a:ext cx="3415523" cy="5440362"/>
          </a:xfrm>
        </p:spPr>
      </p:pic>
    </p:spTree>
    <p:extLst>
      <p:ext uri="{BB962C8B-B14F-4D97-AF65-F5344CB8AC3E}">
        <p14:creationId xmlns:p14="http://schemas.microsoft.com/office/powerpoint/2010/main" val="720526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FF1E7-BFB4-5240-8CED-37FC2B9D2706}"/>
              </a:ext>
            </a:extLst>
          </p:cNvPr>
          <p:cNvSpPr>
            <a:spLocks noGrp="1"/>
          </p:cNvSpPr>
          <p:nvPr>
            <p:ph type="title"/>
          </p:nvPr>
        </p:nvSpPr>
        <p:spPr/>
        <p:txBody>
          <a:bodyPr>
            <a:normAutofit/>
          </a:bodyPr>
          <a:lstStyle/>
          <a:p>
            <a:r>
              <a:rPr lang="en-US" sz="3000" dirty="0"/>
              <a:t>Alexander McQueen</a:t>
            </a:r>
            <a:br>
              <a:rPr lang="en-US" sz="8800" dirty="0"/>
            </a:br>
            <a:r>
              <a:rPr lang="en-US" sz="1800" dirty="0"/>
              <a:t>Autumn/Winter 2010/2011, womenswear, </a:t>
            </a:r>
            <a:r>
              <a:rPr lang="en-US" sz="1800" i="1" dirty="0"/>
              <a:t>prêt-à-porter</a:t>
            </a:r>
            <a:endParaRPr lang="en-US" sz="1800" dirty="0"/>
          </a:p>
        </p:txBody>
      </p:sp>
      <p:pic>
        <p:nvPicPr>
          <p:cNvPr id="5" name="Content Placeholder 4">
            <a:extLst>
              <a:ext uri="{FF2B5EF4-FFF2-40B4-BE49-F238E27FC236}">
                <a16:creationId xmlns:a16="http://schemas.microsoft.com/office/drawing/2014/main" id="{CF9AB2F5-2494-4941-AF7E-11CC43352BD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22773" y="1417638"/>
            <a:ext cx="3498454" cy="5440362"/>
          </a:xfrm>
        </p:spPr>
      </p:pic>
    </p:spTree>
    <p:extLst>
      <p:ext uri="{BB962C8B-B14F-4D97-AF65-F5344CB8AC3E}">
        <p14:creationId xmlns:p14="http://schemas.microsoft.com/office/powerpoint/2010/main" val="186423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EE5D3-D698-3848-898B-0D5105A0D16E}"/>
              </a:ext>
            </a:extLst>
          </p:cNvPr>
          <p:cNvSpPr>
            <a:spLocks noGrp="1"/>
          </p:cNvSpPr>
          <p:nvPr>
            <p:ph type="title"/>
          </p:nvPr>
        </p:nvSpPr>
        <p:spPr/>
        <p:txBody>
          <a:bodyPr>
            <a:normAutofit/>
          </a:bodyPr>
          <a:lstStyle/>
          <a:p>
            <a:r>
              <a:rPr lang="en-US" sz="3000" dirty="0"/>
              <a:t>Bloomsbury Publishing – Bloomsbury Visual Arts</a:t>
            </a:r>
          </a:p>
        </p:txBody>
      </p:sp>
      <p:sp>
        <p:nvSpPr>
          <p:cNvPr id="3" name="Content Placeholder 2">
            <a:extLst>
              <a:ext uri="{FF2B5EF4-FFF2-40B4-BE49-F238E27FC236}">
                <a16:creationId xmlns:a16="http://schemas.microsoft.com/office/drawing/2014/main" id="{934AAAAA-4094-0843-8DC4-5897BBADC29D}"/>
              </a:ext>
            </a:extLst>
          </p:cNvPr>
          <p:cNvSpPr>
            <a:spLocks noGrp="1"/>
          </p:cNvSpPr>
          <p:nvPr>
            <p:ph idx="1"/>
          </p:nvPr>
        </p:nvSpPr>
        <p:spPr>
          <a:xfrm>
            <a:off x="457200" y="1417638"/>
            <a:ext cx="8229600" cy="4525963"/>
          </a:xfrm>
          <a:solidFill>
            <a:schemeClr val="tx1"/>
          </a:solidFill>
        </p:spPr>
        <p:txBody>
          <a:bodyPr>
            <a:normAutofit/>
          </a:bodyPr>
          <a:lstStyle/>
          <a:p>
            <a:endParaRPr lang="en-GB" sz="1800" b="1" dirty="0">
              <a:solidFill>
                <a:srgbClr val="0F1111"/>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endParaRPr lang="en-GB" sz="1800" b="1" dirty="0">
              <a:solidFill>
                <a:srgbClr val="0F1111"/>
              </a:solidFill>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endParaRPr lang="en-GB" sz="1800" b="1" i="1" dirty="0">
              <a:solidFill>
                <a:srgbClr val="0F1111"/>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endParaRPr lang="en-GB" sz="1800" b="1" i="1" dirty="0">
              <a:solidFill>
                <a:srgbClr val="0F1111"/>
              </a:solidFill>
              <a:effectLst/>
              <a:highlight>
                <a:srgbClr val="008080"/>
              </a:highlight>
              <a:latin typeface="Arial" panose="020B0604020202020204" pitchFamily="34" charset="0"/>
              <a:ea typeface="Times New Roman" panose="02020603050405020304" pitchFamily="18" charset="0"/>
              <a:cs typeface="Times New Roman" panose="02020603050405020304" pitchFamily="18" charset="0"/>
            </a:endParaRPr>
          </a:p>
          <a:p>
            <a:pPr marL="0" indent="0" algn="ctr">
              <a:buNone/>
            </a:pPr>
            <a:r>
              <a:rPr lang="en-GB" sz="1800" dirty="0">
                <a:solidFill>
                  <a:srgbClr val="3B3F54"/>
                </a:solidFill>
                <a:effectLst/>
                <a:latin typeface="Arial" panose="020B0604020202020204" pitchFamily="34" charset="0"/>
                <a:cs typeface="Arial" panose="020B0604020202020204" pitchFamily="34" charset="0"/>
              </a:rPr>
              <a:t>With over 200 colour illustrations, Byzantine Silk on the Silk Roads examines in detail the eclectic iconography of the Byzantine period and its impact on design and creativity today. Through an examination of the extraordinary variety of designs in these captivating silks, an international team of experts reveals that Byzantine culture was ever-moving and open to diverse influences across the length of the Silk Road.</a:t>
            </a:r>
          </a:p>
        </p:txBody>
      </p:sp>
    </p:spTree>
    <p:extLst>
      <p:ext uri="{BB962C8B-B14F-4D97-AF65-F5344CB8AC3E}">
        <p14:creationId xmlns:p14="http://schemas.microsoft.com/office/powerpoint/2010/main" val="619106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E497-D081-9B49-ACA2-D324D4D5EB7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FF93CA0-4D08-5B4D-8135-4731A4DF5B0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1"/>
            <a:ext cx="4663964" cy="6858000"/>
          </a:xfrm>
        </p:spPr>
      </p:pic>
      <p:pic>
        <p:nvPicPr>
          <p:cNvPr id="7" name="Picture 6">
            <a:extLst>
              <a:ext uri="{FF2B5EF4-FFF2-40B4-BE49-F238E27FC236}">
                <a16:creationId xmlns:a16="http://schemas.microsoft.com/office/drawing/2014/main" id="{D868E359-1C34-3642-AB47-A0BDEEE639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25761" y="0"/>
            <a:ext cx="4663959" cy="6858763"/>
          </a:xfrm>
          <a:prstGeom prst="rect">
            <a:avLst/>
          </a:prstGeom>
        </p:spPr>
      </p:pic>
    </p:spTree>
    <p:extLst>
      <p:ext uri="{BB962C8B-B14F-4D97-AF65-F5344CB8AC3E}">
        <p14:creationId xmlns:p14="http://schemas.microsoft.com/office/powerpoint/2010/main" val="1766432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5E372-F7C9-A341-BE9D-4178AF7BE0A6}"/>
              </a:ext>
            </a:extLst>
          </p:cNvPr>
          <p:cNvSpPr>
            <a:spLocks noGrp="1"/>
          </p:cNvSpPr>
          <p:nvPr>
            <p:ph type="title"/>
          </p:nvPr>
        </p:nvSpPr>
        <p:spPr/>
        <p:txBody>
          <a:bodyPr>
            <a:normAutofit/>
          </a:bodyPr>
          <a:lstStyle/>
          <a:p>
            <a:r>
              <a:rPr lang="en-US" sz="3000" dirty="0"/>
              <a:t>Treasure House of St. </a:t>
            </a:r>
            <a:r>
              <a:rPr lang="en-US" sz="3000" dirty="0" err="1"/>
              <a:t>Heribert</a:t>
            </a:r>
            <a:r>
              <a:rPr lang="en-US" sz="3000" dirty="0"/>
              <a:t>, Cologne</a:t>
            </a:r>
            <a:br>
              <a:rPr lang="en-US" sz="3000" dirty="0"/>
            </a:br>
            <a:r>
              <a:rPr lang="en-US" sz="1800" dirty="0"/>
              <a:t>Silk samite depicting lions, 10</a:t>
            </a:r>
            <a:r>
              <a:rPr lang="en-US" sz="1800" baseline="30000" dirty="0"/>
              <a:t>th</a:t>
            </a:r>
            <a:r>
              <a:rPr lang="en-US" sz="1800" dirty="0"/>
              <a:t> to 11</a:t>
            </a:r>
            <a:r>
              <a:rPr lang="en-US" sz="1800" baseline="30000" dirty="0"/>
              <a:t>th</a:t>
            </a:r>
            <a:r>
              <a:rPr lang="en-US" sz="1800" dirty="0"/>
              <a:t> century</a:t>
            </a:r>
            <a:br>
              <a:rPr lang="en-US" sz="1800" dirty="0"/>
            </a:br>
            <a:r>
              <a:rPr lang="en-US" sz="1800" dirty="0"/>
              <a:t>Inscription: Emperor Basil II and his brother Constantine II</a:t>
            </a:r>
          </a:p>
        </p:txBody>
      </p:sp>
      <p:pic>
        <p:nvPicPr>
          <p:cNvPr id="5" name="Content Placeholder 4">
            <a:extLst>
              <a:ext uri="{FF2B5EF4-FFF2-40B4-BE49-F238E27FC236}">
                <a16:creationId xmlns:a16="http://schemas.microsoft.com/office/drawing/2014/main" id="{64F6598E-3E9A-BE4F-94E2-543AC3A8CEB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12855" y="1417638"/>
            <a:ext cx="6518289" cy="5440362"/>
          </a:xfrm>
        </p:spPr>
      </p:pic>
    </p:spTree>
    <p:extLst>
      <p:ext uri="{BB962C8B-B14F-4D97-AF65-F5344CB8AC3E}">
        <p14:creationId xmlns:p14="http://schemas.microsoft.com/office/powerpoint/2010/main" val="2493877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E7DA-576D-9E49-AEEE-28D1A830B588}"/>
              </a:ext>
            </a:extLst>
          </p:cNvPr>
          <p:cNvSpPr>
            <a:spLocks noGrp="1"/>
          </p:cNvSpPr>
          <p:nvPr>
            <p:ph type="title"/>
          </p:nvPr>
        </p:nvSpPr>
        <p:spPr/>
        <p:txBody>
          <a:bodyPr>
            <a:normAutofit fontScale="90000"/>
          </a:bodyPr>
          <a:lstStyle/>
          <a:p>
            <a:r>
              <a:rPr lang="en-US" sz="3200" dirty="0"/>
              <a:t>Valentino - Maria Grazia </a:t>
            </a:r>
            <a:r>
              <a:rPr lang="en-US" sz="3200" dirty="0" err="1"/>
              <a:t>Chiuri</a:t>
            </a:r>
            <a:r>
              <a:rPr lang="en-US" sz="3200" dirty="0"/>
              <a:t> and </a:t>
            </a:r>
            <a:r>
              <a:rPr lang="en-US" sz="3200" dirty="0" err="1"/>
              <a:t>Pierpaolo</a:t>
            </a:r>
            <a:r>
              <a:rPr lang="en-US" sz="3200" dirty="0"/>
              <a:t> Piccioli</a:t>
            </a:r>
            <a:br>
              <a:rPr lang="en-US" sz="3000" dirty="0"/>
            </a:br>
            <a:r>
              <a:rPr lang="en-US" sz="2000" dirty="0"/>
              <a:t> Spring 2016, womenswear, </a:t>
            </a:r>
            <a:r>
              <a:rPr lang="en-US" sz="2000" i="1" dirty="0"/>
              <a:t>haute couture</a:t>
            </a:r>
          </a:p>
        </p:txBody>
      </p:sp>
      <p:pic>
        <p:nvPicPr>
          <p:cNvPr id="5" name="Content Placeholder 4">
            <a:extLst>
              <a:ext uri="{FF2B5EF4-FFF2-40B4-BE49-F238E27FC236}">
                <a16:creationId xmlns:a16="http://schemas.microsoft.com/office/drawing/2014/main" id="{D3F7D6E7-AA41-3049-AA23-606C5D1B5C1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72943" y="1453973"/>
            <a:ext cx="3598113" cy="5404027"/>
          </a:xfrm>
        </p:spPr>
      </p:pic>
    </p:spTree>
    <p:extLst>
      <p:ext uri="{BB962C8B-B14F-4D97-AF65-F5344CB8AC3E}">
        <p14:creationId xmlns:p14="http://schemas.microsoft.com/office/powerpoint/2010/main" val="1559327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87D9-D8BA-BF40-8ECB-CF89ECA331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F368B3F-810A-EA41-8C86-BE2C9E7CB83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326912" y="111512"/>
            <a:ext cx="4490175" cy="6746488"/>
          </a:xfrm>
        </p:spPr>
      </p:pic>
    </p:spTree>
    <p:extLst>
      <p:ext uri="{BB962C8B-B14F-4D97-AF65-F5344CB8AC3E}">
        <p14:creationId xmlns:p14="http://schemas.microsoft.com/office/powerpoint/2010/main" val="36730077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8B49-FB6C-EF46-8174-F1067AB09EBA}"/>
              </a:ext>
            </a:extLst>
          </p:cNvPr>
          <p:cNvSpPr>
            <a:spLocks noGrp="1"/>
          </p:cNvSpPr>
          <p:nvPr>
            <p:ph type="title"/>
          </p:nvPr>
        </p:nvSpPr>
        <p:spPr/>
        <p:txBody>
          <a:bodyPr>
            <a:normAutofit fontScale="90000"/>
          </a:bodyPr>
          <a:lstStyle/>
          <a:p>
            <a:r>
              <a:rPr lang="en-US" sz="3200" dirty="0"/>
              <a:t>Ceiling mosaic, Mausoleums of Santa Costanza, Rome</a:t>
            </a:r>
            <a:br>
              <a:rPr lang="en-US" sz="3000" dirty="0"/>
            </a:br>
            <a:r>
              <a:rPr lang="en-US" sz="2000" dirty="0"/>
              <a:t>A peacock and a bird amongst foliage, flowers, and fruit trees, 4</a:t>
            </a:r>
            <a:r>
              <a:rPr lang="en-US" sz="2000" baseline="30000" dirty="0"/>
              <a:t>th</a:t>
            </a:r>
            <a:r>
              <a:rPr lang="en-US" sz="2000" dirty="0"/>
              <a:t> century</a:t>
            </a:r>
          </a:p>
        </p:txBody>
      </p:sp>
      <p:pic>
        <p:nvPicPr>
          <p:cNvPr id="5" name="Content Placeholder 4">
            <a:extLst>
              <a:ext uri="{FF2B5EF4-FFF2-40B4-BE49-F238E27FC236}">
                <a16:creationId xmlns:a16="http://schemas.microsoft.com/office/drawing/2014/main" id="{DE86E61A-4E62-8242-923F-F100FFE0FDA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94347" y="1417638"/>
            <a:ext cx="3555306" cy="5420645"/>
          </a:xfrm>
        </p:spPr>
      </p:pic>
    </p:spTree>
    <p:extLst>
      <p:ext uri="{BB962C8B-B14F-4D97-AF65-F5344CB8AC3E}">
        <p14:creationId xmlns:p14="http://schemas.microsoft.com/office/powerpoint/2010/main" val="1281073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C72A-29FF-E746-89E8-E1C07A918458}"/>
              </a:ext>
            </a:extLst>
          </p:cNvPr>
          <p:cNvSpPr>
            <a:spLocks noGrp="1"/>
          </p:cNvSpPr>
          <p:nvPr>
            <p:ph type="title"/>
          </p:nvPr>
        </p:nvSpPr>
        <p:spPr/>
        <p:txBody>
          <a:bodyPr>
            <a:normAutofit/>
          </a:bodyPr>
          <a:lstStyle/>
          <a:p>
            <a:r>
              <a:rPr lang="en-US" sz="3000" dirty="0"/>
              <a:t>Victoria &amp; Albert Museum, London</a:t>
            </a:r>
            <a:br>
              <a:rPr lang="en-US" sz="3000" dirty="0"/>
            </a:br>
            <a:r>
              <a:rPr lang="en-US" sz="1800" dirty="0"/>
              <a:t>Silk samite of peacocks followed by unicorns, Spain (probably Almeria), 1100-1150</a:t>
            </a:r>
          </a:p>
        </p:txBody>
      </p:sp>
      <p:pic>
        <p:nvPicPr>
          <p:cNvPr id="9" name="Content Placeholder 8">
            <a:extLst>
              <a:ext uri="{FF2B5EF4-FFF2-40B4-BE49-F238E27FC236}">
                <a16:creationId xmlns:a16="http://schemas.microsoft.com/office/drawing/2014/main" id="{F1C8317F-32EA-1447-B1D6-E67E6380247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09645" y="1378840"/>
            <a:ext cx="4524710" cy="5413846"/>
          </a:xfrm>
        </p:spPr>
      </p:pic>
    </p:spTree>
    <p:extLst>
      <p:ext uri="{BB962C8B-B14F-4D97-AF65-F5344CB8AC3E}">
        <p14:creationId xmlns:p14="http://schemas.microsoft.com/office/powerpoint/2010/main" val="505724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C4227-69A7-4349-A00F-DB244DEF06C9}"/>
              </a:ext>
            </a:extLst>
          </p:cNvPr>
          <p:cNvSpPr>
            <a:spLocks noGrp="1"/>
          </p:cNvSpPr>
          <p:nvPr>
            <p:ph type="title"/>
          </p:nvPr>
        </p:nvSpPr>
        <p:spPr/>
        <p:txBody>
          <a:bodyPr>
            <a:normAutofit/>
          </a:bodyPr>
          <a:lstStyle/>
          <a:p>
            <a:r>
              <a:rPr lang="en-US" sz="3000" dirty="0"/>
              <a:t>Thierry Mugler</a:t>
            </a:r>
            <a:br>
              <a:rPr lang="en-US" sz="3000" dirty="0"/>
            </a:br>
            <a:r>
              <a:rPr lang="en-US" sz="1800" dirty="0"/>
              <a:t>‘La </a:t>
            </a:r>
            <a:r>
              <a:rPr lang="en-US" sz="1800" dirty="0" err="1"/>
              <a:t>Chimère</a:t>
            </a:r>
            <a:r>
              <a:rPr lang="en-US" sz="1800" dirty="0"/>
              <a:t>’, Autumn/Winter 1997/1998, womenswear, </a:t>
            </a:r>
            <a:r>
              <a:rPr lang="en-US" sz="1800" i="1" dirty="0"/>
              <a:t>haute couture</a:t>
            </a:r>
          </a:p>
        </p:txBody>
      </p:sp>
      <p:pic>
        <p:nvPicPr>
          <p:cNvPr id="9" name="Content Placeholder 8">
            <a:extLst>
              <a:ext uri="{FF2B5EF4-FFF2-40B4-BE49-F238E27FC236}">
                <a16:creationId xmlns:a16="http://schemas.microsoft.com/office/drawing/2014/main" id="{D479CDE0-7001-5345-9E1A-035A7CB0D3E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93225" y="1417638"/>
            <a:ext cx="3557549" cy="5440362"/>
          </a:xfrm>
        </p:spPr>
      </p:pic>
    </p:spTree>
    <p:extLst>
      <p:ext uri="{BB962C8B-B14F-4D97-AF65-F5344CB8AC3E}">
        <p14:creationId xmlns:p14="http://schemas.microsoft.com/office/powerpoint/2010/main" val="3671217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319A-72C0-DD4B-A0B2-7D3B3BA4CE39}"/>
              </a:ext>
            </a:extLst>
          </p:cNvPr>
          <p:cNvSpPr>
            <a:spLocks noGrp="1"/>
          </p:cNvSpPr>
          <p:nvPr>
            <p:ph type="title"/>
          </p:nvPr>
        </p:nvSpPr>
        <p:spPr/>
        <p:txBody>
          <a:bodyPr>
            <a:normAutofit fontScale="90000"/>
          </a:bodyPr>
          <a:lstStyle/>
          <a:p>
            <a:r>
              <a:rPr lang="en-US" sz="3300" dirty="0"/>
              <a:t>‘Thierry Mugler: </a:t>
            </a:r>
            <a:r>
              <a:rPr lang="en-US" sz="3300" dirty="0" err="1"/>
              <a:t>Couturissime</a:t>
            </a:r>
            <a:r>
              <a:rPr lang="en-US" sz="3300" dirty="0"/>
              <a:t>’</a:t>
            </a:r>
            <a:br>
              <a:rPr lang="en-US" sz="3000" dirty="0"/>
            </a:br>
            <a:r>
              <a:rPr lang="en-US" sz="2000" dirty="0"/>
              <a:t>Exhibition – Brooklyn Museum, New York, 18 November 2022 to 07 May 2023</a:t>
            </a:r>
            <a:br>
              <a:rPr lang="en-US" sz="2000" dirty="0"/>
            </a:br>
            <a:r>
              <a:rPr lang="en-US" sz="2000" dirty="0"/>
              <a:t>Yasmin Le Bon, Palladium, London, 1997</a:t>
            </a:r>
            <a:endParaRPr lang="en-US" sz="3000" dirty="0"/>
          </a:p>
        </p:txBody>
      </p:sp>
      <p:pic>
        <p:nvPicPr>
          <p:cNvPr id="5" name="Content Placeholder 4">
            <a:extLst>
              <a:ext uri="{FF2B5EF4-FFF2-40B4-BE49-F238E27FC236}">
                <a16:creationId xmlns:a16="http://schemas.microsoft.com/office/drawing/2014/main" id="{4A156ECF-9894-B74F-84A2-E321B4FEF4A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292519" y="1417638"/>
            <a:ext cx="4558962" cy="5440362"/>
          </a:xfrm>
        </p:spPr>
      </p:pic>
    </p:spTree>
    <p:extLst>
      <p:ext uri="{BB962C8B-B14F-4D97-AF65-F5344CB8AC3E}">
        <p14:creationId xmlns:p14="http://schemas.microsoft.com/office/powerpoint/2010/main" val="3216527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DDD3E-5D60-9D49-9216-64D77A82CF77}"/>
              </a:ext>
            </a:extLst>
          </p:cNvPr>
          <p:cNvSpPr>
            <a:spLocks noGrp="1"/>
          </p:cNvSpPr>
          <p:nvPr>
            <p:ph type="title"/>
          </p:nvPr>
        </p:nvSpPr>
        <p:spPr/>
        <p:txBody>
          <a:bodyPr>
            <a:normAutofit fontScale="90000"/>
          </a:bodyPr>
          <a:lstStyle/>
          <a:p>
            <a:r>
              <a:rPr lang="en-US" sz="3000" dirty="0"/>
              <a:t>Chinese </a:t>
            </a:r>
            <a:r>
              <a:rPr lang="en-US" sz="3000" i="1" dirty="0" err="1"/>
              <a:t>jin</a:t>
            </a:r>
            <a:br>
              <a:rPr lang="en-US" dirty="0"/>
            </a:br>
            <a:r>
              <a:rPr lang="en-US" sz="2000" dirty="0"/>
              <a:t>Woven Textile excavated at </a:t>
            </a:r>
            <a:r>
              <a:rPr lang="en-US" sz="2000" dirty="0" err="1"/>
              <a:t>Niya</a:t>
            </a:r>
            <a:r>
              <a:rPr lang="en-US" sz="2000" dirty="0"/>
              <a:t> </a:t>
            </a:r>
            <a:r>
              <a:rPr lang="en-US" sz="2000" dirty="0" err="1"/>
              <a:t>Minfeng</a:t>
            </a:r>
            <a:r>
              <a:rPr lang="en-US" sz="2000" dirty="0"/>
              <a:t>, </a:t>
            </a:r>
            <a:br>
              <a:rPr lang="en-US" sz="2000" dirty="0"/>
            </a:br>
            <a:r>
              <a:rPr lang="en-US" sz="2000" dirty="0"/>
              <a:t>Xinjiang Institute of Culture and Archaeology</a:t>
            </a:r>
          </a:p>
        </p:txBody>
      </p:sp>
      <p:pic>
        <p:nvPicPr>
          <p:cNvPr id="5" name="Content Placeholder 4">
            <a:extLst>
              <a:ext uri="{FF2B5EF4-FFF2-40B4-BE49-F238E27FC236}">
                <a16:creationId xmlns:a16="http://schemas.microsoft.com/office/drawing/2014/main" id="{69088986-805F-DD48-A184-16A9070AD2A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15992" y="1417638"/>
            <a:ext cx="3712016" cy="5440362"/>
          </a:xfrm>
        </p:spPr>
      </p:pic>
    </p:spTree>
    <p:extLst>
      <p:ext uri="{BB962C8B-B14F-4D97-AF65-F5344CB8AC3E}">
        <p14:creationId xmlns:p14="http://schemas.microsoft.com/office/powerpoint/2010/main" val="2676876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2796-3DB4-D44A-BAA2-149981DBC1A0}"/>
              </a:ext>
            </a:extLst>
          </p:cNvPr>
          <p:cNvSpPr>
            <a:spLocks noGrp="1"/>
          </p:cNvSpPr>
          <p:nvPr>
            <p:ph type="title"/>
          </p:nvPr>
        </p:nvSpPr>
        <p:spPr/>
        <p:txBody>
          <a:bodyPr>
            <a:normAutofit fontScale="90000"/>
          </a:bodyPr>
          <a:lstStyle/>
          <a:p>
            <a:r>
              <a:rPr lang="en-US" sz="3300" dirty="0"/>
              <a:t>Lindau Gospels</a:t>
            </a:r>
            <a:br>
              <a:rPr lang="en-US" sz="3000" dirty="0"/>
            </a:br>
            <a:r>
              <a:rPr lang="en-US" sz="2000" dirty="0"/>
              <a:t>Inside back cover – samite woven in Syria depicting griffins and birds (most likely peacocks) surrounded by flowers in a lozenge composition, 8</a:t>
            </a:r>
            <a:r>
              <a:rPr lang="en-US" sz="2000" baseline="30000" dirty="0"/>
              <a:t>th</a:t>
            </a:r>
            <a:r>
              <a:rPr lang="en-US" sz="2000" dirty="0"/>
              <a:t> to 9</a:t>
            </a:r>
            <a:r>
              <a:rPr lang="en-US" sz="2000" baseline="30000" dirty="0"/>
              <a:t>th</a:t>
            </a:r>
            <a:r>
              <a:rPr lang="en-US" sz="2000" dirty="0"/>
              <a:t> century</a:t>
            </a:r>
          </a:p>
        </p:txBody>
      </p:sp>
      <p:pic>
        <p:nvPicPr>
          <p:cNvPr id="5" name="Content Placeholder 4">
            <a:extLst>
              <a:ext uri="{FF2B5EF4-FFF2-40B4-BE49-F238E27FC236}">
                <a16:creationId xmlns:a16="http://schemas.microsoft.com/office/drawing/2014/main" id="{DBD539F0-B5FD-1442-9D0C-5A67FA0B6539}"/>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459558" y="1417638"/>
            <a:ext cx="4224883" cy="5440362"/>
          </a:xfrm>
        </p:spPr>
      </p:pic>
    </p:spTree>
    <p:extLst>
      <p:ext uri="{BB962C8B-B14F-4D97-AF65-F5344CB8AC3E}">
        <p14:creationId xmlns:p14="http://schemas.microsoft.com/office/powerpoint/2010/main" val="3492532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69486-525E-9A4A-B337-09434BEE0B88}"/>
              </a:ext>
            </a:extLst>
          </p:cNvPr>
          <p:cNvSpPr>
            <a:spLocks noGrp="1"/>
          </p:cNvSpPr>
          <p:nvPr>
            <p:ph type="title"/>
          </p:nvPr>
        </p:nvSpPr>
        <p:spPr/>
        <p:txBody>
          <a:bodyPr>
            <a:normAutofit/>
          </a:bodyPr>
          <a:lstStyle/>
          <a:p>
            <a:r>
              <a:rPr lang="en-US" sz="3000" dirty="0"/>
              <a:t>The Silk Roads</a:t>
            </a:r>
          </a:p>
        </p:txBody>
      </p:sp>
      <p:pic>
        <p:nvPicPr>
          <p:cNvPr id="9" name="Content Placeholder 8">
            <a:extLst>
              <a:ext uri="{FF2B5EF4-FFF2-40B4-BE49-F238E27FC236}">
                <a16:creationId xmlns:a16="http://schemas.microsoft.com/office/drawing/2014/main" id="{1D474315-9844-1E44-91A5-B6EC4F4A754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22992" y="1417638"/>
            <a:ext cx="7698015" cy="5440362"/>
          </a:xfrm>
        </p:spPr>
      </p:pic>
    </p:spTree>
    <p:extLst>
      <p:ext uri="{BB962C8B-B14F-4D97-AF65-F5344CB8AC3E}">
        <p14:creationId xmlns:p14="http://schemas.microsoft.com/office/powerpoint/2010/main" val="1824264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FAD2-06CC-6444-9F86-B8C9DAD0C4CE}"/>
              </a:ext>
            </a:extLst>
          </p:cNvPr>
          <p:cNvSpPr>
            <a:spLocks noGrp="1"/>
          </p:cNvSpPr>
          <p:nvPr>
            <p:ph type="title"/>
          </p:nvPr>
        </p:nvSpPr>
        <p:spPr/>
        <p:txBody>
          <a:bodyPr>
            <a:normAutofit/>
          </a:bodyPr>
          <a:lstStyle/>
          <a:p>
            <a:r>
              <a:rPr lang="en-US" sz="3000" dirty="0"/>
              <a:t>Striped silk - </a:t>
            </a:r>
            <a:r>
              <a:rPr lang="en-US" sz="3000" dirty="0" err="1"/>
              <a:t>lampas</a:t>
            </a:r>
            <a:r>
              <a:rPr lang="en-US" sz="3000" dirty="0"/>
              <a:t> weave, Iran or Iraq</a:t>
            </a:r>
            <a:br>
              <a:rPr lang="en-US" sz="3000" dirty="0"/>
            </a:br>
            <a:r>
              <a:rPr lang="en-US" sz="1800" dirty="0"/>
              <a:t>Silk, Seljuq period, 12</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CC4AE649-36F6-8B43-8709-77DD6E070CB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29438" y="1417638"/>
            <a:ext cx="4085124" cy="5369022"/>
          </a:xfrm>
        </p:spPr>
      </p:pic>
    </p:spTree>
    <p:extLst>
      <p:ext uri="{BB962C8B-B14F-4D97-AF65-F5344CB8AC3E}">
        <p14:creationId xmlns:p14="http://schemas.microsoft.com/office/powerpoint/2010/main" val="1812250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526F-CFDC-4D41-B964-FF6E7AB93CB6}"/>
              </a:ext>
            </a:extLst>
          </p:cNvPr>
          <p:cNvSpPr>
            <a:spLocks noGrp="1"/>
          </p:cNvSpPr>
          <p:nvPr>
            <p:ph type="title"/>
          </p:nvPr>
        </p:nvSpPr>
        <p:spPr/>
        <p:txBody>
          <a:bodyPr>
            <a:normAutofit fontScale="90000"/>
          </a:bodyPr>
          <a:lstStyle/>
          <a:p>
            <a:r>
              <a:rPr lang="en-US" sz="3200" dirty="0"/>
              <a:t>Valentino - Maria Grazia </a:t>
            </a:r>
            <a:r>
              <a:rPr lang="en-US" sz="3200" dirty="0" err="1"/>
              <a:t>Chiuri</a:t>
            </a:r>
            <a:r>
              <a:rPr lang="en-US" sz="3200" dirty="0"/>
              <a:t> and </a:t>
            </a:r>
            <a:r>
              <a:rPr lang="en-US" sz="3200" dirty="0" err="1"/>
              <a:t>Pierpaolo</a:t>
            </a:r>
            <a:r>
              <a:rPr lang="en-US" sz="3200" dirty="0"/>
              <a:t> Piccioli</a:t>
            </a:r>
            <a:br>
              <a:rPr lang="en-US" sz="4400" dirty="0"/>
            </a:br>
            <a:r>
              <a:rPr lang="en-US" sz="2000" dirty="0"/>
              <a:t>Spring 2014, womenswear, </a:t>
            </a:r>
            <a:r>
              <a:rPr lang="en-US" sz="2000" i="1" dirty="0"/>
              <a:t>prêt-à-porter</a:t>
            </a:r>
            <a:endParaRPr lang="en-US" sz="2000" dirty="0"/>
          </a:p>
        </p:txBody>
      </p:sp>
      <p:pic>
        <p:nvPicPr>
          <p:cNvPr id="5" name="Content Placeholder 4">
            <a:extLst>
              <a:ext uri="{FF2B5EF4-FFF2-40B4-BE49-F238E27FC236}">
                <a16:creationId xmlns:a16="http://schemas.microsoft.com/office/drawing/2014/main" id="{D2C7B1CE-14E4-704D-8BC6-4DD2EB3ECD3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65651" y="1417638"/>
            <a:ext cx="3612698" cy="5440362"/>
          </a:xfrm>
        </p:spPr>
      </p:pic>
    </p:spTree>
    <p:extLst>
      <p:ext uri="{BB962C8B-B14F-4D97-AF65-F5344CB8AC3E}">
        <p14:creationId xmlns:p14="http://schemas.microsoft.com/office/powerpoint/2010/main" val="2436618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45A5F-876F-0342-B12C-33868044571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AED2B7E-3147-634E-9AB6-01FCF18EF1D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567149" y="0"/>
            <a:ext cx="4516692" cy="6858000"/>
          </a:xfrm>
        </p:spPr>
      </p:pic>
      <p:pic>
        <p:nvPicPr>
          <p:cNvPr id="7" name="Picture 6">
            <a:extLst>
              <a:ext uri="{FF2B5EF4-FFF2-40B4-BE49-F238E27FC236}">
                <a16:creationId xmlns:a16="http://schemas.microsoft.com/office/drawing/2014/main" id="{C363B7A6-809F-DA4B-93CE-01DE804A3E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59" y="0"/>
            <a:ext cx="4516694" cy="6858000"/>
          </a:xfrm>
          <a:prstGeom prst="rect">
            <a:avLst/>
          </a:prstGeom>
        </p:spPr>
      </p:pic>
    </p:spTree>
    <p:extLst>
      <p:ext uri="{BB962C8B-B14F-4D97-AF65-F5344CB8AC3E}">
        <p14:creationId xmlns:p14="http://schemas.microsoft.com/office/powerpoint/2010/main" val="3772985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82306-5299-B443-9BE4-8B8ADB956A93}"/>
              </a:ext>
            </a:extLst>
          </p:cNvPr>
          <p:cNvSpPr>
            <a:spLocks noGrp="1"/>
          </p:cNvSpPr>
          <p:nvPr>
            <p:ph type="title"/>
          </p:nvPr>
        </p:nvSpPr>
        <p:spPr/>
        <p:txBody>
          <a:bodyPr>
            <a:normAutofit/>
          </a:bodyPr>
          <a:lstStyle/>
          <a:p>
            <a:r>
              <a:rPr lang="en-US" sz="3000" dirty="0"/>
              <a:t>Decoration - two birds within a roundel</a:t>
            </a:r>
            <a:br>
              <a:rPr lang="en-US" sz="3000" dirty="0"/>
            </a:br>
            <a:r>
              <a:rPr lang="en-US" sz="1800" dirty="0" err="1"/>
              <a:t>Manastir</a:t>
            </a:r>
            <a:r>
              <a:rPr lang="en-US" sz="1800" dirty="0"/>
              <a:t> (now Bitola), North Macedonia, 13</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E0FCA343-3602-8B49-A2C6-09A9117C331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12301" y="1421978"/>
            <a:ext cx="5519397" cy="5436022"/>
          </a:xfrm>
        </p:spPr>
      </p:pic>
    </p:spTree>
    <p:extLst>
      <p:ext uri="{BB962C8B-B14F-4D97-AF65-F5344CB8AC3E}">
        <p14:creationId xmlns:p14="http://schemas.microsoft.com/office/powerpoint/2010/main" val="1036911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77FA-A0C6-1743-B368-5390EBB0C821}"/>
              </a:ext>
            </a:extLst>
          </p:cNvPr>
          <p:cNvSpPr>
            <a:spLocks noGrp="1"/>
          </p:cNvSpPr>
          <p:nvPr>
            <p:ph type="title"/>
          </p:nvPr>
        </p:nvSpPr>
        <p:spPr/>
        <p:txBody>
          <a:bodyPr>
            <a:normAutofit/>
          </a:bodyPr>
          <a:lstStyle/>
          <a:p>
            <a:r>
              <a:rPr lang="en-US" sz="3000" dirty="0"/>
              <a:t>Cloth of gold – </a:t>
            </a:r>
            <a:r>
              <a:rPr lang="en-US" sz="3000" dirty="0" err="1"/>
              <a:t>lampas</a:t>
            </a:r>
            <a:r>
              <a:rPr lang="en-US" sz="3000" dirty="0"/>
              <a:t> weave, Central Asia</a:t>
            </a:r>
            <a:br>
              <a:rPr lang="en-US" sz="3000" dirty="0"/>
            </a:br>
            <a:r>
              <a:rPr lang="en-US" sz="1800" dirty="0"/>
              <a:t>Silk and gold thread, </a:t>
            </a:r>
            <a:r>
              <a:rPr lang="en-US" sz="1800" dirty="0" err="1"/>
              <a:t>Ilkhanid</a:t>
            </a:r>
            <a:r>
              <a:rPr lang="en-US" sz="1800" dirty="0"/>
              <a:t> period, mid-13</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B9B5111F-1C49-D243-BCA1-8D0F2788150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2870" y="1417638"/>
            <a:ext cx="2458259" cy="5440362"/>
          </a:xfrm>
        </p:spPr>
      </p:pic>
    </p:spTree>
    <p:extLst>
      <p:ext uri="{BB962C8B-B14F-4D97-AF65-F5344CB8AC3E}">
        <p14:creationId xmlns:p14="http://schemas.microsoft.com/office/powerpoint/2010/main" val="1390816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BBDE6-D2B9-9B4E-9700-92E51DDBE99E}"/>
              </a:ext>
            </a:extLst>
          </p:cNvPr>
          <p:cNvSpPr>
            <a:spLocks noGrp="1"/>
          </p:cNvSpPr>
          <p:nvPr>
            <p:ph type="title"/>
          </p:nvPr>
        </p:nvSpPr>
        <p:spPr/>
        <p:txBody>
          <a:bodyPr>
            <a:normAutofit/>
          </a:bodyPr>
          <a:lstStyle/>
          <a:p>
            <a:r>
              <a:rPr lang="en-US" sz="3000" dirty="0"/>
              <a:t>Aachen Cathedral, ‘Elephant Silk’</a:t>
            </a:r>
            <a:br>
              <a:rPr lang="en-US" sz="3000" dirty="0"/>
            </a:br>
            <a:r>
              <a:rPr lang="en-US" sz="1800" dirty="0"/>
              <a:t>Silk samite, made in Constantinople, 10</a:t>
            </a:r>
            <a:r>
              <a:rPr lang="en-US" sz="1800" baseline="30000" dirty="0"/>
              <a:t>th</a:t>
            </a:r>
            <a:r>
              <a:rPr lang="en-US" sz="1800" dirty="0"/>
              <a:t> to 11</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AFD23732-2614-8A42-8E2D-364BB54836A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183172" y="1417638"/>
            <a:ext cx="4777655" cy="5440362"/>
          </a:xfrm>
        </p:spPr>
      </p:pic>
    </p:spTree>
    <p:extLst>
      <p:ext uri="{BB962C8B-B14F-4D97-AF65-F5344CB8AC3E}">
        <p14:creationId xmlns:p14="http://schemas.microsoft.com/office/powerpoint/2010/main" val="4525971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21429-C763-5A48-8CD0-5A18E0352D52}"/>
              </a:ext>
            </a:extLst>
          </p:cNvPr>
          <p:cNvSpPr>
            <a:spLocks noGrp="1"/>
          </p:cNvSpPr>
          <p:nvPr>
            <p:ph type="title"/>
          </p:nvPr>
        </p:nvSpPr>
        <p:spPr/>
        <p:txBody>
          <a:bodyPr>
            <a:normAutofit fontScale="90000"/>
          </a:bodyPr>
          <a:lstStyle/>
          <a:p>
            <a:r>
              <a:rPr lang="en-US" sz="3100" dirty="0"/>
              <a:t>Textiles, confronting horses/birds in beaded medallions</a:t>
            </a:r>
            <a:br>
              <a:rPr lang="en-US" dirty="0"/>
            </a:br>
            <a:r>
              <a:rPr lang="en-US" sz="2000" dirty="0"/>
              <a:t>Turfan, Uygur Autonomous Region Museum, Urumqi, Xinjiang</a:t>
            </a:r>
            <a:br>
              <a:rPr lang="en-US" sz="2000" dirty="0"/>
            </a:br>
            <a:r>
              <a:rPr lang="en-US" sz="2000" dirty="0"/>
              <a:t>Left to right – 653; 558-576; 541-596</a:t>
            </a:r>
          </a:p>
        </p:txBody>
      </p:sp>
      <p:pic>
        <p:nvPicPr>
          <p:cNvPr id="5" name="Content Placeholder 4">
            <a:extLst>
              <a:ext uri="{FF2B5EF4-FFF2-40B4-BE49-F238E27FC236}">
                <a16:creationId xmlns:a16="http://schemas.microsoft.com/office/drawing/2014/main" id="{F8D38813-53A4-B64C-B56C-3DDDDD6C964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1798721"/>
            <a:ext cx="9059161" cy="3260557"/>
          </a:xfrm>
        </p:spPr>
      </p:pic>
    </p:spTree>
    <p:extLst>
      <p:ext uri="{BB962C8B-B14F-4D97-AF65-F5344CB8AC3E}">
        <p14:creationId xmlns:p14="http://schemas.microsoft.com/office/powerpoint/2010/main" val="207292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A111-5E40-7B4E-9C4F-79439F2D0791}"/>
              </a:ext>
            </a:extLst>
          </p:cNvPr>
          <p:cNvSpPr>
            <a:spLocks noGrp="1"/>
          </p:cNvSpPr>
          <p:nvPr>
            <p:ph type="title"/>
          </p:nvPr>
        </p:nvSpPr>
        <p:spPr/>
        <p:txBody>
          <a:bodyPr>
            <a:normAutofit fontScale="90000"/>
          </a:bodyPr>
          <a:lstStyle/>
          <a:p>
            <a:r>
              <a:rPr lang="en-US" sz="3000" dirty="0"/>
              <a:t>‘Samite with Design of Rhinoceros in Beaded Medallion’</a:t>
            </a:r>
            <a:br>
              <a:rPr lang="en-US" sz="2700" dirty="0"/>
            </a:br>
            <a:r>
              <a:rPr lang="en-US" sz="1800" dirty="0"/>
              <a:t>Reproduction by </a:t>
            </a:r>
            <a:r>
              <a:rPr lang="en-US" sz="1800" dirty="0" err="1"/>
              <a:t>Tatsumura</a:t>
            </a:r>
            <a:r>
              <a:rPr lang="en-US" sz="1800" dirty="0"/>
              <a:t> Textile Co. Ltd., Kyoto</a:t>
            </a:r>
          </a:p>
        </p:txBody>
      </p:sp>
      <p:pic>
        <p:nvPicPr>
          <p:cNvPr id="5" name="Content Placeholder 4">
            <a:extLst>
              <a:ext uri="{FF2B5EF4-FFF2-40B4-BE49-F238E27FC236}">
                <a16:creationId xmlns:a16="http://schemas.microsoft.com/office/drawing/2014/main" id="{B28A8032-2944-BD44-AEF7-32BDE7CC438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84502" y="1417638"/>
            <a:ext cx="4974996" cy="5447483"/>
          </a:xfrm>
        </p:spPr>
      </p:pic>
    </p:spTree>
    <p:extLst>
      <p:ext uri="{BB962C8B-B14F-4D97-AF65-F5344CB8AC3E}">
        <p14:creationId xmlns:p14="http://schemas.microsoft.com/office/powerpoint/2010/main" val="2152584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1675D-B903-9D48-8405-FD335EDA4DE1}"/>
              </a:ext>
            </a:extLst>
          </p:cNvPr>
          <p:cNvSpPr>
            <a:spLocks noGrp="1"/>
          </p:cNvSpPr>
          <p:nvPr>
            <p:ph type="title"/>
          </p:nvPr>
        </p:nvSpPr>
        <p:spPr/>
        <p:txBody>
          <a:bodyPr>
            <a:normAutofit/>
          </a:bodyPr>
          <a:lstStyle/>
          <a:p>
            <a:r>
              <a:rPr lang="en-US" sz="2700" dirty="0"/>
              <a:t>'Samite with Design of Rhinoceros in Beaded Medallion’ </a:t>
            </a:r>
            <a:br>
              <a:rPr lang="en-US" sz="2700" dirty="0"/>
            </a:br>
            <a:r>
              <a:rPr lang="en-US" sz="1800" dirty="0"/>
              <a:t>Fragments, </a:t>
            </a:r>
            <a:r>
              <a:rPr lang="en-US" sz="1800" dirty="0" err="1"/>
              <a:t>Shōsō</a:t>
            </a:r>
            <a:r>
              <a:rPr lang="en-US" sz="1800" dirty="0"/>
              <a:t>-in Treasure House, </a:t>
            </a:r>
            <a:r>
              <a:rPr lang="en-US" sz="1800" dirty="0" err="1"/>
              <a:t>Tōdai</a:t>
            </a:r>
            <a:r>
              <a:rPr lang="en-US" sz="1800" dirty="0"/>
              <a:t>-ji Temple, Nara, 8</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D1713442-0629-9243-8540-0BF56D6A09E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44592" y="1417638"/>
            <a:ext cx="5654815" cy="5440362"/>
          </a:xfrm>
        </p:spPr>
      </p:pic>
    </p:spTree>
    <p:extLst>
      <p:ext uri="{BB962C8B-B14F-4D97-AF65-F5344CB8AC3E}">
        <p14:creationId xmlns:p14="http://schemas.microsoft.com/office/powerpoint/2010/main" val="984397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FB74-B07F-FA4A-853F-8B36EBD59F36}"/>
              </a:ext>
            </a:extLst>
          </p:cNvPr>
          <p:cNvSpPr>
            <a:spLocks noGrp="1"/>
          </p:cNvSpPr>
          <p:nvPr>
            <p:ph type="title"/>
          </p:nvPr>
        </p:nvSpPr>
        <p:spPr/>
        <p:txBody>
          <a:bodyPr>
            <a:normAutofit/>
          </a:bodyPr>
          <a:lstStyle/>
          <a:p>
            <a:r>
              <a:rPr lang="en-US" sz="2700" dirty="0"/>
              <a:t>‘Samite with Design of Rhinoceros in Beaded Medallion’</a:t>
            </a:r>
            <a:br>
              <a:rPr lang="en-US" sz="2700" dirty="0"/>
            </a:br>
            <a:r>
              <a:rPr lang="en-US" sz="1800" dirty="0"/>
              <a:t>Design sketch of the reproduction – illustration by Kiyoshi </a:t>
            </a:r>
            <a:r>
              <a:rPr lang="en-US" sz="1800" dirty="0" err="1"/>
              <a:t>Tatsumura</a:t>
            </a:r>
            <a:endParaRPr lang="en-US" sz="1800" dirty="0"/>
          </a:p>
        </p:txBody>
      </p:sp>
      <p:pic>
        <p:nvPicPr>
          <p:cNvPr id="5" name="Content Placeholder 4">
            <a:extLst>
              <a:ext uri="{FF2B5EF4-FFF2-40B4-BE49-F238E27FC236}">
                <a16:creationId xmlns:a16="http://schemas.microsoft.com/office/drawing/2014/main" id="{BBFD0B57-1450-D149-A666-E974B08CC68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072121" y="1417638"/>
            <a:ext cx="4999758" cy="5440362"/>
          </a:xfrm>
        </p:spPr>
      </p:pic>
    </p:spTree>
    <p:extLst>
      <p:ext uri="{BB962C8B-B14F-4D97-AF65-F5344CB8AC3E}">
        <p14:creationId xmlns:p14="http://schemas.microsoft.com/office/powerpoint/2010/main" val="3388422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0AF9-DBC4-AB40-A706-0D3F2A6036F4}"/>
              </a:ext>
            </a:extLst>
          </p:cNvPr>
          <p:cNvSpPr>
            <a:spLocks noGrp="1"/>
          </p:cNvSpPr>
          <p:nvPr>
            <p:ph type="title"/>
          </p:nvPr>
        </p:nvSpPr>
        <p:spPr/>
        <p:txBody>
          <a:bodyPr>
            <a:normAutofit/>
          </a:bodyPr>
          <a:lstStyle/>
          <a:p>
            <a:r>
              <a:rPr lang="en-US" sz="3000" dirty="0"/>
              <a:t>Dolce &amp; Gabbana</a:t>
            </a:r>
            <a:br>
              <a:rPr lang="en-US" sz="3000" dirty="0"/>
            </a:br>
            <a:r>
              <a:rPr lang="en-US" sz="1800" dirty="0"/>
              <a:t>‘Tailored Mosaic’, Autumn/Winter 2013/2014, womenswear, </a:t>
            </a:r>
            <a:r>
              <a:rPr lang="en-US" sz="1800" i="1" dirty="0"/>
              <a:t>prêt-à-porter</a:t>
            </a:r>
            <a:br>
              <a:rPr lang="en-US" sz="1800" i="1" dirty="0"/>
            </a:br>
            <a:r>
              <a:rPr lang="en-US" sz="1800" i="1" dirty="0"/>
              <a:t>Inspired by the Santa Maria Nuova Cathedral (</a:t>
            </a:r>
            <a:r>
              <a:rPr lang="en-US" sz="1800" i="1" dirty="0" err="1"/>
              <a:t>Monreale</a:t>
            </a:r>
            <a:r>
              <a:rPr lang="en-US" sz="1800" i="1" dirty="0"/>
              <a:t> Cathedral), Palermo, Sicily</a:t>
            </a:r>
          </a:p>
        </p:txBody>
      </p:sp>
      <p:pic>
        <p:nvPicPr>
          <p:cNvPr id="5" name="Content Placeholder 4">
            <a:extLst>
              <a:ext uri="{FF2B5EF4-FFF2-40B4-BE49-F238E27FC236}">
                <a16:creationId xmlns:a16="http://schemas.microsoft.com/office/drawing/2014/main" id="{14146DCD-62C6-0343-9B7B-2A21FE07831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57200" y="1417638"/>
            <a:ext cx="8160541" cy="5440362"/>
          </a:xfrm>
        </p:spPr>
      </p:pic>
    </p:spTree>
    <p:extLst>
      <p:ext uri="{BB962C8B-B14F-4D97-AF65-F5344CB8AC3E}">
        <p14:creationId xmlns:p14="http://schemas.microsoft.com/office/powerpoint/2010/main" val="2974352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6B367-158E-584D-9950-780BC9467BE8}"/>
              </a:ext>
            </a:extLst>
          </p:cNvPr>
          <p:cNvSpPr>
            <a:spLocks noGrp="1"/>
          </p:cNvSpPr>
          <p:nvPr>
            <p:ph type="title"/>
          </p:nvPr>
        </p:nvSpPr>
        <p:spPr/>
        <p:txBody>
          <a:bodyPr>
            <a:normAutofit fontScale="90000"/>
          </a:bodyPr>
          <a:lstStyle/>
          <a:p>
            <a:r>
              <a:rPr lang="en-US" sz="3000" dirty="0" err="1"/>
              <a:t>Etro</a:t>
            </a:r>
            <a:br>
              <a:rPr lang="en-US" dirty="0"/>
            </a:br>
            <a:r>
              <a:rPr lang="en-US" sz="2000" dirty="0"/>
              <a:t>Designed by Veronica </a:t>
            </a:r>
            <a:r>
              <a:rPr lang="en-US" sz="2000" dirty="0" err="1"/>
              <a:t>Etro</a:t>
            </a:r>
            <a:r>
              <a:rPr lang="en-US" sz="2000" dirty="0"/>
              <a:t>, Autumn/Winter 2009/2010, womenswear, </a:t>
            </a:r>
            <a:r>
              <a:rPr lang="en-US" sz="2000" i="1" dirty="0"/>
              <a:t>prêt-à-porter</a:t>
            </a:r>
          </a:p>
        </p:txBody>
      </p:sp>
      <p:pic>
        <p:nvPicPr>
          <p:cNvPr id="5" name="Content Placeholder 4">
            <a:extLst>
              <a:ext uri="{FF2B5EF4-FFF2-40B4-BE49-F238E27FC236}">
                <a16:creationId xmlns:a16="http://schemas.microsoft.com/office/drawing/2014/main" id="{88A76C99-84F6-F44A-A82D-9B3A5B9AD1E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833874" y="1417638"/>
            <a:ext cx="3476251" cy="5440362"/>
          </a:xfrm>
        </p:spPr>
      </p:pic>
    </p:spTree>
    <p:extLst>
      <p:ext uri="{BB962C8B-B14F-4D97-AF65-F5344CB8AC3E}">
        <p14:creationId xmlns:p14="http://schemas.microsoft.com/office/powerpoint/2010/main" val="28166791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493AB-2916-EC47-8887-20AC4AEE55A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84301CC-1450-EF4A-8E00-E0512ECA41E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
            <a:ext cx="4572000" cy="6857999"/>
          </a:xfrm>
        </p:spPr>
      </p:pic>
      <p:pic>
        <p:nvPicPr>
          <p:cNvPr id="7" name="Picture 6">
            <a:extLst>
              <a:ext uri="{FF2B5EF4-FFF2-40B4-BE49-F238E27FC236}">
                <a16:creationId xmlns:a16="http://schemas.microsoft.com/office/drawing/2014/main" id="{73C5C1C9-3057-804E-8AA9-8905CCB4667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0"/>
            <a:ext cx="4572000" cy="6858000"/>
          </a:xfrm>
          <a:prstGeom prst="rect">
            <a:avLst/>
          </a:prstGeom>
        </p:spPr>
      </p:pic>
    </p:spTree>
    <p:extLst>
      <p:ext uri="{BB962C8B-B14F-4D97-AF65-F5344CB8AC3E}">
        <p14:creationId xmlns:p14="http://schemas.microsoft.com/office/powerpoint/2010/main" val="1124966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239B7-3173-A14A-837E-B261852D59E1}"/>
              </a:ext>
            </a:extLst>
          </p:cNvPr>
          <p:cNvSpPr>
            <a:spLocks noGrp="1"/>
          </p:cNvSpPr>
          <p:nvPr>
            <p:ph type="title"/>
          </p:nvPr>
        </p:nvSpPr>
        <p:spPr/>
        <p:txBody>
          <a:bodyPr>
            <a:normAutofit fontScale="90000"/>
          </a:bodyPr>
          <a:lstStyle/>
          <a:p>
            <a:r>
              <a:rPr lang="en-US" sz="3300" dirty="0"/>
              <a:t>Warp-faced silk</a:t>
            </a:r>
            <a:br>
              <a:rPr lang="en-US" sz="3300" dirty="0"/>
            </a:br>
            <a:r>
              <a:rPr lang="en-US" sz="2000" dirty="0"/>
              <a:t>Depicting trees, confronted goats, and confronted birds pattern</a:t>
            </a:r>
            <a:br>
              <a:rPr lang="en-US" sz="1800" dirty="0"/>
            </a:br>
            <a:r>
              <a:rPr lang="en-US" sz="1800" dirty="0"/>
              <a:t>Excavated from Astana, Turpan, Xinjiang Uyghur Autonomous Region in 1972</a:t>
            </a:r>
          </a:p>
        </p:txBody>
      </p:sp>
      <p:pic>
        <p:nvPicPr>
          <p:cNvPr id="5" name="Content Placeholder 4">
            <a:extLst>
              <a:ext uri="{FF2B5EF4-FFF2-40B4-BE49-F238E27FC236}">
                <a16:creationId xmlns:a16="http://schemas.microsoft.com/office/drawing/2014/main" id="{B6B3D9B4-7735-B947-A8DA-6C651FD047D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06933" y="1417638"/>
            <a:ext cx="2930133" cy="5439910"/>
          </a:xfrm>
        </p:spPr>
      </p:pic>
    </p:spTree>
    <p:extLst>
      <p:ext uri="{BB962C8B-B14F-4D97-AF65-F5344CB8AC3E}">
        <p14:creationId xmlns:p14="http://schemas.microsoft.com/office/powerpoint/2010/main" val="21303494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6675E-DE92-2641-A70C-80CC638FBBA2}"/>
              </a:ext>
            </a:extLst>
          </p:cNvPr>
          <p:cNvSpPr>
            <a:spLocks noGrp="1"/>
          </p:cNvSpPr>
          <p:nvPr>
            <p:ph type="title"/>
          </p:nvPr>
        </p:nvSpPr>
        <p:spPr>
          <a:xfrm>
            <a:off x="457200" y="350838"/>
            <a:ext cx="8229600" cy="1143000"/>
          </a:xfrm>
        </p:spPr>
        <p:txBody>
          <a:bodyPr>
            <a:normAutofit/>
          </a:bodyPr>
          <a:lstStyle/>
          <a:p>
            <a:r>
              <a:rPr lang="en-US" sz="3000" dirty="0" err="1"/>
              <a:t>Lampas</a:t>
            </a:r>
            <a:r>
              <a:rPr lang="en-US" sz="3000" dirty="0"/>
              <a:t> woven silk textile </a:t>
            </a:r>
            <a:br>
              <a:rPr lang="en-US" sz="1800" dirty="0"/>
            </a:br>
            <a:r>
              <a:rPr lang="en-US" sz="1800" dirty="0"/>
              <a:t>Crowned lions and inverted escutcheons, 15</a:t>
            </a:r>
            <a:r>
              <a:rPr lang="en-US" sz="1800" baseline="30000" dirty="0"/>
              <a:t>th</a:t>
            </a:r>
            <a:r>
              <a:rPr lang="en-US" sz="1800" dirty="0"/>
              <a:t> century</a:t>
            </a:r>
          </a:p>
        </p:txBody>
      </p:sp>
      <p:pic>
        <p:nvPicPr>
          <p:cNvPr id="5" name="Content Placeholder 4">
            <a:extLst>
              <a:ext uri="{FF2B5EF4-FFF2-40B4-BE49-F238E27FC236}">
                <a16:creationId xmlns:a16="http://schemas.microsoft.com/office/drawing/2014/main" id="{35317F56-4319-2043-83B6-7C06B17C8FC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7621" y="1493838"/>
            <a:ext cx="2748758" cy="5364162"/>
          </a:xfrm>
        </p:spPr>
      </p:pic>
    </p:spTree>
    <p:extLst>
      <p:ext uri="{BB962C8B-B14F-4D97-AF65-F5344CB8AC3E}">
        <p14:creationId xmlns:p14="http://schemas.microsoft.com/office/powerpoint/2010/main" val="2838318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AAFC-D6FD-2E41-9499-8EC77A98F809}"/>
              </a:ext>
            </a:extLst>
          </p:cNvPr>
          <p:cNvSpPr>
            <a:spLocks noGrp="1"/>
          </p:cNvSpPr>
          <p:nvPr>
            <p:ph type="title"/>
          </p:nvPr>
        </p:nvSpPr>
        <p:spPr/>
        <p:txBody>
          <a:bodyPr>
            <a:normAutofit/>
          </a:bodyPr>
          <a:lstStyle/>
          <a:p>
            <a:r>
              <a:rPr lang="en-US" sz="3000" dirty="0"/>
              <a:t>Embroidered textile</a:t>
            </a:r>
            <a:br>
              <a:rPr lang="en-US" sz="1800" dirty="0"/>
            </a:br>
            <a:r>
              <a:rPr lang="en-US" sz="1800" dirty="0"/>
              <a:t>Riding on cloud imagery</a:t>
            </a:r>
            <a:br>
              <a:rPr lang="en-US" sz="1800" dirty="0"/>
            </a:br>
            <a:r>
              <a:rPr lang="en-US" sz="1800" dirty="0"/>
              <a:t>Excavated from Tomb no. 1 at </a:t>
            </a:r>
            <a:r>
              <a:rPr lang="en-US" sz="1800" dirty="0" err="1"/>
              <a:t>Mawangdui</a:t>
            </a:r>
            <a:r>
              <a:rPr lang="en-US" sz="1800" dirty="0"/>
              <a:t> in Changsha, Hunan Province in 1972</a:t>
            </a:r>
          </a:p>
        </p:txBody>
      </p:sp>
      <p:pic>
        <p:nvPicPr>
          <p:cNvPr id="5" name="Content Placeholder 4">
            <a:extLst>
              <a:ext uri="{FF2B5EF4-FFF2-40B4-BE49-F238E27FC236}">
                <a16:creationId xmlns:a16="http://schemas.microsoft.com/office/drawing/2014/main" id="{F5668397-3873-614E-BA6A-0C4927198F6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509392" y="1417638"/>
            <a:ext cx="8125216" cy="5440362"/>
          </a:xfrm>
        </p:spPr>
      </p:pic>
    </p:spTree>
    <p:extLst>
      <p:ext uri="{BB962C8B-B14F-4D97-AF65-F5344CB8AC3E}">
        <p14:creationId xmlns:p14="http://schemas.microsoft.com/office/powerpoint/2010/main" val="52601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2564D-5FBF-CF44-94E3-78ADABC60A03}"/>
              </a:ext>
            </a:extLst>
          </p:cNvPr>
          <p:cNvSpPr>
            <a:spLocks noGrp="1"/>
          </p:cNvSpPr>
          <p:nvPr>
            <p:ph type="title"/>
          </p:nvPr>
        </p:nvSpPr>
        <p:spPr/>
        <p:txBody>
          <a:bodyPr>
            <a:normAutofit/>
          </a:bodyPr>
          <a:lstStyle/>
          <a:p>
            <a:r>
              <a:rPr lang="en-US" sz="3000" dirty="0"/>
              <a:t>Victoria &amp; Albert Museum, London</a:t>
            </a:r>
            <a:br>
              <a:rPr lang="en-US" sz="3000" dirty="0"/>
            </a:br>
            <a:r>
              <a:rPr lang="en-US" sz="1800" dirty="0"/>
              <a:t>‘</a:t>
            </a:r>
            <a:r>
              <a:rPr lang="en-US" sz="1800" dirty="0" err="1"/>
              <a:t>Byzantin</a:t>
            </a:r>
            <a:r>
              <a:rPr lang="en-US" sz="1800" dirty="0"/>
              <a:t>’ fashion design by Madeleine Wallis for Paquin Ltd., Paris, 1923</a:t>
            </a:r>
          </a:p>
        </p:txBody>
      </p:sp>
      <p:pic>
        <p:nvPicPr>
          <p:cNvPr id="5" name="Content Placeholder 4">
            <a:extLst>
              <a:ext uri="{FF2B5EF4-FFF2-40B4-BE49-F238E27FC236}">
                <a16:creationId xmlns:a16="http://schemas.microsoft.com/office/drawing/2014/main" id="{47DDCDEE-AED3-EA43-A093-7A13A5D2B98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278067" y="1471014"/>
            <a:ext cx="2587866" cy="5386986"/>
          </a:xfrm>
        </p:spPr>
      </p:pic>
    </p:spTree>
    <p:extLst>
      <p:ext uri="{BB962C8B-B14F-4D97-AF65-F5344CB8AC3E}">
        <p14:creationId xmlns:p14="http://schemas.microsoft.com/office/powerpoint/2010/main" val="355898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AD39-B4A1-604F-AFB6-6D7338CE7D99}"/>
              </a:ext>
            </a:extLst>
          </p:cNvPr>
          <p:cNvSpPr>
            <a:spLocks noGrp="1"/>
          </p:cNvSpPr>
          <p:nvPr>
            <p:ph type="title"/>
          </p:nvPr>
        </p:nvSpPr>
        <p:spPr/>
        <p:txBody>
          <a:bodyPr>
            <a:normAutofit fontScale="90000"/>
          </a:bodyPr>
          <a:lstStyle/>
          <a:p>
            <a:r>
              <a:rPr lang="en-US" sz="3300" dirty="0"/>
              <a:t>Virginie </a:t>
            </a:r>
            <a:r>
              <a:rPr lang="en-US" sz="3300" dirty="0" err="1"/>
              <a:t>Viard</a:t>
            </a:r>
            <a:r>
              <a:rPr lang="en-US" sz="3300" dirty="0"/>
              <a:t> for the House of Chanel</a:t>
            </a:r>
            <a:br>
              <a:rPr lang="en-US" sz="3000" dirty="0"/>
            </a:br>
            <a:r>
              <a:rPr lang="en-US" sz="2000" dirty="0"/>
              <a:t>‘Maltese Cross’ sweater, Autumn/Winter 2020/2021, womenswear, </a:t>
            </a:r>
            <a:r>
              <a:rPr lang="en-US" sz="2000" i="1" dirty="0"/>
              <a:t>prêt-à-porter</a:t>
            </a:r>
          </a:p>
        </p:txBody>
      </p:sp>
      <p:pic>
        <p:nvPicPr>
          <p:cNvPr id="7" name="Content Placeholder 6">
            <a:extLst>
              <a:ext uri="{FF2B5EF4-FFF2-40B4-BE49-F238E27FC236}">
                <a16:creationId xmlns:a16="http://schemas.microsoft.com/office/drawing/2014/main" id="{9532FF34-A3D5-EA4B-9DE2-056EB95ABBA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43865" y="1417638"/>
            <a:ext cx="4456269" cy="5440362"/>
          </a:xfrm>
        </p:spPr>
      </p:pic>
    </p:spTree>
    <p:extLst>
      <p:ext uri="{BB962C8B-B14F-4D97-AF65-F5344CB8AC3E}">
        <p14:creationId xmlns:p14="http://schemas.microsoft.com/office/powerpoint/2010/main" val="2214854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5ECEC-8765-5D40-83F1-785A5B68A8EF}"/>
              </a:ext>
            </a:extLst>
          </p:cNvPr>
          <p:cNvSpPr>
            <a:spLocks noGrp="1"/>
          </p:cNvSpPr>
          <p:nvPr>
            <p:ph type="title"/>
          </p:nvPr>
        </p:nvSpPr>
        <p:spPr/>
        <p:txBody>
          <a:bodyPr>
            <a:normAutofit/>
          </a:bodyPr>
          <a:lstStyle/>
          <a:p>
            <a:r>
              <a:rPr lang="en-US" sz="3000" dirty="0" err="1"/>
              <a:t>Verdura</a:t>
            </a:r>
            <a:br>
              <a:rPr lang="en-US" dirty="0"/>
            </a:br>
            <a:r>
              <a:rPr lang="en-US" sz="1800" dirty="0"/>
              <a:t>Byzantine-inspired contemporary </a:t>
            </a:r>
            <a:r>
              <a:rPr lang="en-US" sz="1800" dirty="0" err="1"/>
              <a:t>jewellery</a:t>
            </a:r>
            <a:endParaRPr lang="en-US" sz="1800" dirty="0"/>
          </a:p>
        </p:txBody>
      </p:sp>
      <p:pic>
        <p:nvPicPr>
          <p:cNvPr id="5" name="Content Placeholder 4">
            <a:extLst>
              <a:ext uri="{FF2B5EF4-FFF2-40B4-BE49-F238E27FC236}">
                <a16:creationId xmlns:a16="http://schemas.microsoft.com/office/drawing/2014/main" id="{5B485F83-9925-9445-8F7F-74F413B782D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417638"/>
            <a:ext cx="4572000" cy="4572000"/>
          </a:xfrm>
        </p:spPr>
      </p:pic>
      <p:pic>
        <p:nvPicPr>
          <p:cNvPr id="7" name="Picture 6">
            <a:extLst>
              <a:ext uri="{FF2B5EF4-FFF2-40B4-BE49-F238E27FC236}">
                <a16:creationId xmlns:a16="http://schemas.microsoft.com/office/drawing/2014/main" id="{D6742CA9-2378-E64A-BE19-2059CD9896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2000" y="1417638"/>
            <a:ext cx="4572000" cy="4572000"/>
          </a:xfrm>
          <a:prstGeom prst="rect">
            <a:avLst/>
          </a:prstGeom>
        </p:spPr>
      </p:pic>
    </p:spTree>
    <p:extLst>
      <p:ext uri="{BB962C8B-B14F-4D97-AF65-F5344CB8AC3E}">
        <p14:creationId xmlns:p14="http://schemas.microsoft.com/office/powerpoint/2010/main" val="3188039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EF87-60D4-E24C-9077-873D6340A66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FEDECBD-7980-914A-B240-377DD425D22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0" y="1439614"/>
            <a:ext cx="4571998" cy="4571998"/>
          </a:xfrm>
        </p:spPr>
      </p:pic>
      <p:pic>
        <p:nvPicPr>
          <p:cNvPr id="7" name="Picture 6">
            <a:extLst>
              <a:ext uri="{FF2B5EF4-FFF2-40B4-BE49-F238E27FC236}">
                <a16:creationId xmlns:a16="http://schemas.microsoft.com/office/drawing/2014/main" id="{0A170F8F-AD33-2245-B2F2-CC27020F80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8" y="1439613"/>
            <a:ext cx="4571999" cy="4571999"/>
          </a:xfrm>
          <a:prstGeom prst="rect">
            <a:avLst/>
          </a:prstGeom>
        </p:spPr>
      </p:pic>
    </p:spTree>
    <p:extLst>
      <p:ext uri="{BB962C8B-B14F-4D97-AF65-F5344CB8AC3E}">
        <p14:creationId xmlns:p14="http://schemas.microsoft.com/office/powerpoint/2010/main" val="3986714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A9ECC-4EA0-4747-9EDD-228706FFE7A0}"/>
              </a:ext>
            </a:extLst>
          </p:cNvPr>
          <p:cNvSpPr>
            <a:spLocks noGrp="1"/>
          </p:cNvSpPr>
          <p:nvPr>
            <p:ph type="title"/>
          </p:nvPr>
        </p:nvSpPr>
        <p:spPr/>
        <p:txBody>
          <a:bodyPr>
            <a:noAutofit/>
          </a:bodyPr>
          <a:lstStyle/>
          <a:p>
            <a:r>
              <a:rPr lang="en-GB" sz="3000" b="1" dirty="0">
                <a:effectLst/>
                <a:ea typeface="Calibri" panose="020F0502020204030204" pitchFamily="34" charset="0"/>
                <a:cs typeface="Arial" panose="020B0604020202020204" pitchFamily="34" charset="0"/>
              </a:rPr>
              <a:t>Byzantine Silk on the Silk Roads: </a:t>
            </a:r>
            <a:br>
              <a:rPr lang="en-GB" sz="3000" b="1" dirty="0">
                <a:effectLst/>
                <a:ea typeface="Calibri" panose="020F0502020204030204" pitchFamily="34" charset="0"/>
                <a:cs typeface="Arial" panose="020B0604020202020204" pitchFamily="34" charset="0"/>
              </a:rPr>
            </a:br>
            <a:r>
              <a:rPr lang="en-GB" sz="3000" b="1" dirty="0">
                <a:effectLst/>
                <a:ea typeface="Calibri" panose="020F0502020204030204" pitchFamily="34" charset="0"/>
                <a:cs typeface="Arial" panose="020B0604020202020204" pitchFamily="34" charset="0"/>
              </a:rPr>
              <a:t>Journeys between East and West, Past and Future</a:t>
            </a:r>
            <a:endParaRPr lang="en-US" sz="3000" dirty="0">
              <a:cs typeface="Arial" panose="020B0604020202020204" pitchFamily="34" charset="0"/>
            </a:endParaRPr>
          </a:p>
        </p:txBody>
      </p:sp>
      <p:sp>
        <p:nvSpPr>
          <p:cNvPr id="3" name="Content Placeholder 2">
            <a:extLst>
              <a:ext uri="{FF2B5EF4-FFF2-40B4-BE49-F238E27FC236}">
                <a16:creationId xmlns:a16="http://schemas.microsoft.com/office/drawing/2014/main" id="{C23CAB3E-8392-FC48-9018-AA390C43AC02}"/>
              </a:ext>
            </a:extLst>
          </p:cNvPr>
          <p:cNvSpPr>
            <a:spLocks noGrp="1"/>
          </p:cNvSpPr>
          <p:nvPr>
            <p:ph idx="1"/>
          </p:nvPr>
        </p:nvSpPr>
        <p:spPr>
          <a:solidFill>
            <a:schemeClr val="tx1"/>
          </a:solidFill>
        </p:spPr>
        <p:txBody>
          <a:bodyPr/>
          <a:lstStyle/>
          <a:p>
            <a:pPr marL="0" indent="0">
              <a:buNone/>
            </a:pP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Reviews:</a:t>
            </a:r>
          </a:p>
          <a:p>
            <a:pPr marL="0" indent="0">
              <a:buNone/>
            </a:pP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"A wide-ranging exploration of the borderless terrains traversed by the alluring patterns and complex looms that created the most treasured cloths in the Medieval period and continue to inspire today." --</a:t>
            </a: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Mary </a:t>
            </a:r>
            <a:r>
              <a:rPr lang="en-GB" sz="1800" i="1" dirty="0" err="1">
                <a:solidFill>
                  <a:srgbClr val="0F1111"/>
                </a:solidFill>
                <a:effectLst/>
                <a:latin typeface="Arial" panose="020B0604020202020204" pitchFamily="34" charset="0"/>
                <a:ea typeface="Times New Roman" panose="02020603050405020304" pitchFamily="18" charset="0"/>
                <a:cs typeface="Arial" panose="020B0604020202020204" pitchFamily="34" charset="0"/>
              </a:rPr>
              <a:t>Schoeser</a:t>
            </a: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 V&amp;A, The Textile Society and the School of Textiles, UK</a:t>
            </a:r>
          </a:p>
          <a:p>
            <a:pPr marL="0" indent="0">
              <a:buNone/>
            </a:pPr>
            <a:endParaRPr lang="en-GB" sz="1800" i="1" dirty="0">
              <a:solidFill>
                <a:srgbClr val="0F1111"/>
              </a:solidFill>
              <a:latin typeface="Arial" panose="020B0604020202020204" pitchFamily="34" charset="0"/>
              <a:ea typeface="Calibri" panose="020F0502020204030204" pitchFamily="34" charset="0"/>
              <a:cs typeface="Arial" panose="020B0604020202020204" pitchFamily="34" charset="0"/>
            </a:endParaRPr>
          </a:p>
          <a:p>
            <a:pPr marL="0" indent="0">
              <a:buNone/>
            </a:pP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"A must-read for scholars and students of textile design ... Thoroughly researched and beautifully illustrated." --</a:t>
            </a: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Steeve </a:t>
            </a:r>
            <a:r>
              <a:rPr lang="en-GB" sz="1800" i="1" dirty="0" err="1">
                <a:solidFill>
                  <a:srgbClr val="0F1111"/>
                </a:solidFill>
                <a:effectLst/>
                <a:latin typeface="Arial" panose="020B0604020202020204" pitchFamily="34" charset="0"/>
                <a:ea typeface="Times New Roman" panose="02020603050405020304" pitchFamily="18" charset="0"/>
                <a:cs typeface="Arial" panose="020B0604020202020204" pitchFamily="34" charset="0"/>
              </a:rPr>
              <a:t>Buckridge</a:t>
            </a: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 Grand Valley State University, USA</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800" i="1" dirty="0">
              <a:solidFill>
                <a:srgbClr val="0F1111"/>
              </a:solidFill>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GB" sz="1800"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"A detailed, comprehensive and lavishly illustrated study of Byzantine Silk, offering a genuinely transcultural perspective on the manufacture and dissemination of these key textiles." --</a:t>
            </a:r>
            <a:r>
              <a:rPr lang="en-GB" sz="1800" i="1" dirty="0">
                <a:solidFill>
                  <a:srgbClr val="0F1111"/>
                </a:solidFill>
                <a:effectLst/>
                <a:latin typeface="Arial" panose="020B0604020202020204" pitchFamily="34" charset="0"/>
                <a:ea typeface="Times New Roman" panose="02020603050405020304" pitchFamily="18" charset="0"/>
                <a:cs typeface="Arial" panose="020B0604020202020204" pitchFamily="34" charset="0"/>
              </a:rPr>
              <a:t>Craig Benjamin, Grand Valley State University, USA</a:t>
            </a:r>
            <a:endParaRPr lang="en-GB" sz="18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243490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802B-6D03-1747-8543-8148D005ADC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431A6A-EC1F-C646-8D08-DA395552186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0"/>
            <a:ext cx="4572000" cy="6858001"/>
          </a:xfrm>
        </p:spPr>
      </p:pic>
      <p:pic>
        <p:nvPicPr>
          <p:cNvPr id="7" name="Picture 6">
            <a:extLst>
              <a:ext uri="{FF2B5EF4-FFF2-40B4-BE49-F238E27FC236}">
                <a16:creationId xmlns:a16="http://schemas.microsoft.com/office/drawing/2014/main" id="{880E93D0-767B-4B43-9442-9822AECDAC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59158" y="0"/>
            <a:ext cx="4584844" cy="6858001"/>
          </a:xfrm>
          <a:prstGeom prst="rect">
            <a:avLst/>
          </a:prstGeom>
        </p:spPr>
      </p:pic>
    </p:spTree>
    <p:extLst>
      <p:ext uri="{BB962C8B-B14F-4D97-AF65-F5344CB8AC3E}">
        <p14:creationId xmlns:p14="http://schemas.microsoft.com/office/powerpoint/2010/main" val="7072025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06871-AB91-EC4B-9311-822A7326920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6B0BC30-5577-8146-AD8C-D6AE808F1B7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55708" y="12146"/>
            <a:ext cx="5432583" cy="6845854"/>
          </a:xfrm>
        </p:spPr>
      </p:pic>
    </p:spTree>
    <p:extLst>
      <p:ext uri="{BB962C8B-B14F-4D97-AF65-F5344CB8AC3E}">
        <p14:creationId xmlns:p14="http://schemas.microsoft.com/office/powerpoint/2010/main" val="4014389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C648-2467-B944-A032-D0363AFCFFCB}"/>
              </a:ext>
            </a:extLst>
          </p:cNvPr>
          <p:cNvSpPr>
            <a:spLocks noGrp="1"/>
          </p:cNvSpPr>
          <p:nvPr>
            <p:ph type="title"/>
          </p:nvPr>
        </p:nvSpPr>
        <p:spPr/>
        <p:txBody>
          <a:bodyPr>
            <a:normAutofit/>
          </a:bodyPr>
          <a:lstStyle/>
          <a:p>
            <a:r>
              <a:rPr lang="en-US" sz="3000" dirty="0"/>
              <a:t>Image Credits</a:t>
            </a:r>
          </a:p>
        </p:txBody>
      </p:sp>
      <p:sp>
        <p:nvSpPr>
          <p:cNvPr id="3" name="Content Placeholder 2">
            <a:extLst>
              <a:ext uri="{FF2B5EF4-FFF2-40B4-BE49-F238E27FC236}">
                <a16:creationId xmlns:a16="http://schemas.microsoft.com/office/drawing/2014/main" id="{B27B3DEA-D529-514D-BA78-9749C1D09EBC}"/>
              </a:ext>
            </a:extLst>
          </p:cNvPr>
          <p:cNvSpPr>
            <a:spLocks noGrp="1"/>
          </p:cNvSpPr>
          <p:nvPr>
            <p:ph idx="1"/>
          </p:nvPr>
        </p:nvSpPr>
        <p:spPr>
          <a:xfrm>
            <a:off x="457200" y="1600201"/>
            <a:ext cx="8229600" cy="5257799"/>
          </a:xfrm>
        </p:spPr>
        <p:txBody>
          <a:bodyPr>
            <a:normAutofit fontScale="85000" lnSpcReduction="20000"/>
          </a:bodyPr>
          <a:lstStyle/>
          <a:p>
            <a:r>
              <a:rPr lang="en-GB" sz="1300" dirty="0">
                <a:latin typeface="Arial" panose="020B0604020202020204" pitchFamily="34" charset="0"/>
                <a:cs typeface="Arial" panose="020B0604020202020204" pitchFamily="34" charset="0"/>
              </a:rPr>
              <a:t>1. Bloomsbury Publishing Plc. - Bloomsbury Visual Arts - photograph by Giuseppe </a:t>
            </a:r>
            <a:r>
              <a:rPr lang="en-GB" sz="1300" dirty="0" err="1">
                <a:latin typeface="Arial" panose="020B0604020202020204" pitchFamily="34" charset="0"/>
                <a:cs typeface="Arial" panose="020B0604020202020204" pitchFamily="34" charset="0"/>
              </a:rPr>
              <a:t>Cacace</a:t>
            </a:r>
            <a:r>
              <a:rPr lang="en-GB" sz="1300" dirty="0">
                <a:latin typeface="Arial" panose="020B0604020202020204" pitchFamily="34" charset="0"/>
                <a:cs typeface="Arial" panose="020B0604020202020204" pitchFamily="34" charset="0"/>
              </a:rPr>
              <a:t>/AFP/Getty Images</a:t>
            </a:r>
          </a:p>
          <a:p>
            <a:r>
              <a:rPr lang="en-GB" sz="1300" dirty="0">
                <a:latin typeface="Arial" panose="020B0604020202020204" pitchFamily="34" charset="0"/>
                <a:cs typeface="Arial" panose="020B0604020202020204" pitchFamily="34" charset="0"/>
              </a:rPr>
              <a:t>2. Bloomsbury Publishing Plc. - Bloomsbury Visual Arts</a:t>
            </a:r>
          </a:p>
          <a:p>
            <a:r>
              <a:rPr lang="en-GB" sz="1300" dirty="0">
                <a:latin typeface="Arial" panose="020B0604020202020204" pitchFamily="34" charset="0"/>
                <a:ea typeface="Calibri" panose="020F0502020204030204" pitchFamily="34" charset="0"/>
                <a:cs typeface="Arial" panose="020B0604020202020204" pitchFamily="34" charset="0"/>
              </a:rPr>
              <a:t>3. </a:t>
            </a:r>
            <a:r>
              <a:rPr lang="en-GB" sz="1300" dirty="0">
                <a:latin typeface="Arial" panose="020B0604020202020204" pitchFamily="34" charset="0"/>
                <a:cs typeface="Arial" panose="020B0604020202020204" pitchFamily="34" charset="0"/>
              </a:rPr>
              <a:t>Bloomsbury Publishing Plc. - Bloomsbury Visual Arts </a:t>
            </a:r>
          </a:p>
          <a:p>
            <a:r>
              <a:rPr lang="en-GB" sz="1300" dirty="0">
                <a:latin typeface="Arial" panose="020B0604020202020204" pitchFamily="34" charset="0"/>
                <a:cs typeface="Arial" panose="020B0604020202020204" pitchFamily="34" charset="0"/>
              </a:rPr>
              <a:t>4. Getty Images/</a:t>
            </a:r>
            <a:r>
              <a:rPr lang="en-GB" sz="1300" dirty="0" err="1">
                <a:latin typeface="Arial" panose="020B0604020202020204" pitchFamily="34" charset="0"/>
                <a:cs typeface="Arial" panose="020B0604020202020204" pitchFamily="34" charset="0"/>
              </a:rPr>
              <a:t>Iukbar</a:t>
            </a:r>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5. Photograph by Giuseppe </a:t>
            </a:r>
            <a:r>
              <a:rPr lang="en-GB" sz="1300" dirty="0" err="1">
                <a:latin typeface="Arial" panose="020B0604020202020204" pitchFamily="34" charset="0"/>
                <a:cs typeface="Arial" panose="020B0604020202020204" pitchFamily="34" charset="0"/>
              </a:rPr>
              <a:t>Cacace</a:t>
            </a:r>
            <a:r>
              <a:rPr lang="en-GB" sz="1300" dirty="0">
                <a:latin typeface="Arial" panose="020B0604020202020204" pitchFamily="34" charset="0"/>
                <a:cs typeface="Arial" panose="020B0604020202020204" pitchFamily="34" charset="0"/>
              </a:rPr>
              <a:t>/AFP/Getty Images</a:t>
            </a:r>
          </a:p>
          <a:p>
            <a:r>
              <a:rPr lang="en-GB" sz="1300" dirty="0">
                <a:latin typeface="Arial" panose="020B0604020202020204" pitchFamily="34" charset="0"/>
                <a:cs typeface="Arial" panose="020B0604020202020204" pitchFamily="34" charset="0"/>
              </a:rPr>
              <a:t>6. </a:t>
            </a:r>
            <a:r>
              <a:rPr lang="en-GB" sz="1300" dirty="0" err="1">
                <a:latin typeface="Arial" panose="020B0604020202020204" pitchFamily="34" charset="0"/>
                <a:cs typeface="Arial" panose="020B0604020202020204" pitchFamily="34" charset="0"/>
              </a:rPr>
              <a:t>SHOWstudio</a:t>
            </a:r>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7. </a:t>
            </a:r>
            <a:r>
              <a:rPr lang="en-GB" sz="1300" dirty="0" err="1">
                <a:latin typeface="Arial" panose="020B0604020202020204" pitchFamily="34" charset="0"/>
                <a:cs typeface="Arial" panose="020B0604020202020204" pitchFamily="34" charset="0"/>
              </a:rPr>
              <a:t>SHOWstudio</a:t>
            </a:r>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8. Photograph by Victor </a:t>
            </a:r>
            <a:r>
              <a:rPr lang="en-GB" sz="1300" dirty="0" err="1">
                <a:latin typeface="Arial" panose="020B0604020202020204" pitchFamily="34" charset="0"/>
                <a:cs typeface="Arial" panose="020B0604020202020204" pitchFamily="34" charset="0"/>
              </a:rPr>
              <a:t>Virgile</a:t>
            </a:r>
            <a:r>
              <a:rPr lang="en-GB" sz="1300" dirty="0">
                <a:latin typeface="Arial" panose="020B0604020202020204" pitchFamily="34" charset="0"/>
                <a:cs typeface="Arial" panose="020B0604020202020204" pitchFamily="34" charset="0"/>
              </a:rPr>
              <a:t>/Gamma-</a:t>
            </a:r>
            <a:r>
              <a:rPr lang="en-GB" sz="1300" dirty="0" err="1">
                <a:latin typeface="Arial" panose="020B0604020202020204" pitchFamily="34" charset="0"/>
                <a:cs typeface="Arial" panose="020B0604020202020204" pitchFamily="34" charset="0"/>
              </a:rPr>
              <a:t>Rapho</a:t>
            </a:r>
            <a:r>
              <a:rPr lang="en-GB" sz="1300" dirty="0">
                <a:latin typeface="Arial" panose="020B0604020202020204" pitchFamily="34" charset="0"/>
                <a:cs typeface="Arial" panose="020B0604020202020204" pitchFamily="34" charset="0"/>
              </a:rPr>
              <a:t>/Getty Images</a:t>
            </a:r>
          </a:p>
          <a:p>
            <a:r>
              <a:rPr lang="en-GB" sz="1300" dirty="0">
                <a:latin typeface="Arial" panose="020B0604020202020204" pitchFamily="34" charset="0"/>
                <a:cs typeface="Arial" panose="020B0604020202020204" pitchFamily="34" charset="0"/>
              </a:rPr>
              <a:t>9. Victoria &amp; Albert Museum</a:t>
            </a:r>
          </a:p>
          <a:p>
            <a:r>
              <a:rPr lang="en-GB" sz="1300" dirty="0">
                <a:latin typeface="Arial" panose="020B0604020202020204" pitchFamily="34" charset="0"/>
                <a:cs typeface="Arial" panose="020B0604020202020204" pitchFamily="34" charset="0"/>
              </a:rPr>
              <a:t>10. Christie’s - photograph by Antonino </a:t>
            </a:r>
            <a:r>
              <a:rPr lang="en-GB" sz="1300" dirty="0" err="1">
                <a:latin typeface="Arial" panose="020B0604020202020204" pitchFamily="34" charset="0"/>
                <a:cs typeface="Arial" panose="020B0604020202020204" pitchFamily="34" charset="0"/>
              </a:rPr>
              <a:t>Bartuccio</a:t>
            </a:r>
            <a:r>
              <a:rPr lang="en-GB" sz="1300" dirty="0">
                <a:latin typeface="Arial" panose="020B0604020202020204" pitchFamily="34" charset="0"/>
                <a:cs typeface="Arial" panose="020B0604020202020204" pitchFamily="34" charset="0"/>
              </a:rPr>
              <a:t>/4Corners</a:t>
            </a:r>
          </a:p>
          <a:p>
            <a:r>
              <a:rPr lang="en-GB" sz="1300" dirty="0">
                <a:latin typeface="Arial" panose="020B0604020202020204" pitchFamily="34" charset="0"/>
                <a:cs typeface="Arial" panose="020B0604020202020204" pitchFamily="34" charset="0"/>
              </a:rPr>
              <a:t>11. Christie’s - photograph by </a:t>
            </a:r>
            <a:r>
              <a:rPr lang="en-GB" sz="1300" dirty="0" err="1">
                <a:latin typeface="Arial" panose="020B0604020202020204" pitchFamily="34" charset="0"/>
                <a:cs typeface="Arial" panose="020B0604020202020204" pitchFamily="34" charset="0"/>
              </a:rPr>
              <a:t>DeAgostini</a:t>
            </a:r>
            <a:r>
              <a:rPr lang="en-GB" sz="1300" dirty="0">
                <a:latin typeface="Arial" panose="020B0604020202020204" pitchFamily="34" charset="0"/>
                <a:cs typeface="Arial" panose="020B0604020202020204" pitchFamily="34" charset="0"/>
              </a:rPr>
              <a:t> Picture Library/Scala, Florence</a:t>
            </a:r>
          </a:p>
          <a:p>
            <a:r>
              <a:rPr lang="en-GB" sz="1300" dirty="0">
                <a:latin typeface="Arial" panose="020B0604020202020204" pitchFamily="34" charset="0"/>
                <a:cs typeface="Arial" panose="020B0604020202020204" pitchFamily="34" charset="0"/>
              </a:rPr>
              <a:t>12.. </a:t>
            </a:r>
            <a:r>
              <a:rPr lang="en-GB" sz="1300" dirty="0">
                <a:effectLst/>
                <a:latin typeface="Arial" panose="020B0604020202020204" pitchFamily="34" charset="0"/>
                <a:ea typeface="MS Mincho" panose="02020609040205080304" pitchFamily="49" charset="-128"/>
                <a:cs typeface="Arial" panose="020B0604020202020204" pitchFamily="34" charset="0"/>
              </a:rPr>
              <a:t>L. I. </a:t>
            </a:r>
            <a:r>
              <a:rPr lang="en-GB" sz="1300" dirty="0" err="1">
                <a:effectLst/>
                <a:latin typeface="Arial" panose="020B0604020202020204" pitchFamily="34" charset="0"/>
                <a:ea typeface="MS Mincho" panose="02020609040205080304" pitchFamily="49" charset="-128"/>
                <a:cs typeface="Arial" panose="020B0604020202020204" pitchFamily="34" charset="0"/>
              </a:rPr>
              <a:t>Aribaum</a:t>
            </a:r>
            <a:r>
              <a:rPr lang="en-GB" sz="1300" dirty="0">
                <a:effectLst/>
                <a:latin typeface="Arial" panose="020B0604020202020204" pitchFamily="34" charset="0"/>
                <a:ea typeface="MS Mincho" panose="02020609040205080304" pitchFamily="49" charset="-128"/>
                <a:cs typeface="Arial" panose="020B0604020202020204" pitchFamily="34" charset="0"/>
              </a:rPr>
              <a:t>, </a:t>
            </a:r>
            <a:r>
              <a:rPr lang="en-GB" sz="1300" i="1" dirty="0">
                <a:effectLst/>
                <a:latin typeface="Arial" panose="020B0604020202020204" pitchFamily="34" charset="0"/>
                <a:ea typeface="MS Mincho" panose="02020609040205080304" pitchFamily="49" charset="-128"/>
                <a:cs typeface="Arial" panose="020B0604020202020204" pitchFamily="34" charset="0"/>
              </a:rPr>
              <a:t>Mural of Ancient Samarkand</a:t>
            </a:r>
            <a:r>
              <a:rPr lang="en-GB" sz="1300" dirty="0">
                <a:effectLst/>
                <a:latin typeface="Arial" panose="020B0604020202020204" pitchFamily="34" charset="0"/>
                <a:ea typeface="MS Mincho" panose="02020609040205080304" pitchFamily="49" charset="-128"/>
                <a:cs typeface="Arial" panose="020B0604020202020204" pitchFamily="34" charset="0"/>
              </a:rPr>
              <a:t>, trans. </a:t>
            </a:r>
            <a:r>
              <a:rPr lang="en-GB" sz="1300" dirty="0" err="1">
                <a:effectLst/>
                <a:latin typeface="Arial" panose="020B0604020202020204" pitchFamily="34" charset="0"/>
                <a:ea typeface="MS Mincho" panose="02020609040205080304" pitchFamily="49" charset="-128"/>
                <a:cs typeface="Arial" panose="020B0604020202020204" pitchFamily="34" charset="0"/>
              </a:rPr>
              <a:t>Kyusaku</a:t>
            </a:r>
            <a:r>
              <a:rPr lang="en-GB" sz="1300" dirty="0">
                <a:effectLst/>
                <a:latin typeface="Arial" panose="020B0604020202020204" pitchFamily="34" charset="0"/>
                <a:ea typeface="MS Mincho" panose="02020609040205080304" pitchFamily="49" charset="-128"/>
                <a:cs typeface="Arial" panose="020B0604020202020204" pitchFamily="34" charset="0"/>
              </a:rPr>
              <a:t> </a:t>
            </a:r>
            <a:r>
              <a:rPr lang="en-GB" sz="1300" dirty="0" err="1">
                <a:effectLst/>
                <a:latin typeface="Arial" panose="020B0604020202020204" pitchFamily="34" charset="0"/>
                <a:ea typeface="MS Mincho" panose="02020609040205080304" pitchFamily="49" charset="-128"/>
                <a:cs typeface="Arial" panose="020B0604020202020204" pitchFamily="34" charset="0"/>
              </a:rPr>
              <a:t>Katou</a:t>
            </a:r>
            <a:r>
              <a:rPr lang="en-GB" sz="1300" dirty="0">
                <a:effectLst/>
                <a:latin typeface="Arial" panose="020B0604020202020204" pitchFamily="34" charset="0"/>
                <a:ea typeface="MS Mincho" panose="02020609040205080304" pitchFamily="49" charset="-128"/>
                <a:cs typeface="Arial" panose="020B0604020202020204" pitchFamily="34" charset="0"/>
              </a:rPr>
              <a:t>. Tokyo: Bunka </a:t>
            </a:r>
            <a:r>
              <a:rPr lang="en-GB" sz="1300" dirty="0" err="1">
                <a:effectLst/>
                <a:latin typeface="Arial" panose="020B0604020202020204" pitchFamily="34" charset="0"/>
                <a:ea typeface="MS Mincho" panose="02020609040205080304" pitchFamily="49" charset="-128"/>
                <a:cs typeface="Arial" panose="020B0604020202020204" pitchFamily="34" charset="0"/>
              </a:rPr>
              <a:t>Shuppan</a:t>
            </a:r>
            <a:r>
              <a:rPr lang="en-GB" sz="1300" dirty="0">
                <a:effectLst/>
                <a:latin typeface="Arial" panose="020B0604020202020204" pitchFamily="34" charset="0"/>
                <a:ea typeface="MS Mincho" panose="02020609040205080304" pitchFamily="49" charset="-128"/>
                <a:cs typeface="Arial" panose="020B0604020202020204" pitchFamily="34" charset="0"/>
              </a:rPr>
              <a:t> </a:t>
            </a:r>
            <a:r>
              <a:rPr lang="en-GB" sz="1300" dirty="0" err="1">
                <a:effectLst/>
                <a:latin typeface="Arial" panose="020B0604020202020204" pitchFamily="34" charset="0"/>
                <a:ea typeface="MS Mincho" panose="02020609040205080304" pitchFamily="49" charset="-128"/>
                <a:cs typeface="Arial" panose="020B0604020202020204" pitchFamily="34" charset="0"/>
              </a:rPr>
              <a:t>Kyoku</a:t>
            </a:r>
            <a:r>
              <a:rPr lang="en-GB" sz="1300" dirty="0">
                <a:effectLst/>
                <a:latin typeface="Arial" panose="020B0604020202020204" pitchFamily="34" charset="0"/>
                <a:ea typeface="MS Mincho" panose="02020609040205080304" pitchFamily="49" charset="-128"/>
                <a:cs typeface="Arial" panose="020B0604020202020204" pitchFamily="34" charset="0"/>
              </a:rPr>
              <a:t>, 1980</a:t>
            </a:r>
            <a:r>
              <a:rPr lang="en-GB" sz="1300" dirty="0">
                <a:effectLst/>
                <a:latin typeface="Arial" panose="020B0604020202020204" pitchFamily="34" charset="0"/>
                <a:cs typeface="Arial" panose="020B0604020202020204" pitchFamily="34" charset="0"/>
              </a:rPr>
              <a:t> </a:t>
            </a:r>
          </a:p>
          <a:p>
            <a:r>
              <a:rPr lang="en-GB" sz="1300" dirty="0">
                <a:effectLst/>
                <a:latin typeface="Arial" panose="020B0604020202020204" pitchFamily="34" charset="0"/>
                <a:cs typeface="Arial" panose="020B0604020202020204" pitchFamily="34" charset="0"/>
              </a:rPr>
              <a:t>13. British Museum</a:t>
            </a:r>
          </a:p>
          <a:p>
            <a:r>
              <a:rPr lang="en-GB" sz="1300" dirty="0">
                <a:effectLst/>
                <a:latin typeface="Arial" panose="020B0604020202020204" pitchFamily="34" charset="0"/>
                <a:cs typeface="Arial" panose="020B0604020202020204" pitchFamily="34" charset="0"/>
              </a:rPr>
              <a:t>14. Victoria &amp; Albert Museum</a:t>
            </a:r>
          </a:p>
          <a:p>
            <a:r>
              <a:rPr lang="en-GB" sz="1300" dirty="0">
                <a:latin typeface="Arial" panose="020B0604020202020204" pitchFamily="34" charset="0"/>
                <a:cs typeface="Arial" panose="020B0604020202020204" pitchFamily="34" charset="0"/>
              </a:rPr>
              <a:t>15. </a:t>
            </a:r>
            <a:r>
              <a:rPr lang="en-GB" sz="1300" dirty="0" err="1">
                <a:latin typeface="Arial" panose="020B0604020202020204" pitchFamily="34" charset="0"/>
                <a:cs typeface="Arial" panose="020B0604020202020204" pitchFamily="34" charset="0"/>
              </a:rPr>
              <a:t>Benaki</a:t>
            </a:r>
            <a:r>
              <a:rPr lang="en-GB" sz="1300" dirty="0">
                <a:latin typeface="Arial" panose="020B0604020202020204" pitchFamily="34" charset="0"/>
                <a:cs typeface="Arial" panose="020B0604020202020204" pitchFamily="34" charset="0"/>
              </a:rPr>
              <a:t> Museum</a:t>
            </a:r>
          </a:p>
          <a:p>
            <a:r>
              <a:rPr lang="en-GB" sz="1300" dirty="0">
                <a:latin typeface="Arial" panose="020B0604020202020204" pitchFamily="34" charset="0"/>
                <a:cs typeface="Arial" panose="020B0604020202020204" pitchFamily="34" charset="0"/>
              </a:rPr>
              <a:t>16. </a:t>
            </a:r>
            <a:r>
              <a:rPr lang="en-GB" sz="1300" dirty="0" err="1">
                <a:latin typeface="Arial" panose="020B0604020202020204" pitchFamily="34" charset="0"/>
                <a:cs typeface="Arial" panose="020B0604020202020204" pitchFamily="34" charset="0"/>
              </a:rPr>
              <a:t>Benaki</a:t>
            </a:r>
            <a:r>
              <a:rPr lang="en-GB" sz="1300" dirty="0">
                <a:latin typeface="Arial" panose="020B0604020202020204" pitchFamily="34" charset="0"/>
                <a:cs typeface="Arial" panose="020B0604020202020204" pitchFamily="34" charset="0"/>
              </a:rPr>
              <a:t> Museum</a:t>
            </a:r>
          </a:p>
          <a:p>
            <a:r>
              <a:rPr lang="en-GB" sz="1300" dirty="0">
                <a:latin typeface="Arial" panose="020B0604020202020204" pitchFamily="34" charset="0"/>
                <a:cs typeface="Arial" panose="020B0604020202020204" pitchFamily="34" charset="0"/>
              </a:rPr>
              <a:t>17. The Metropolitan Museum of Art</a:t>
            </a:r>
          </a:p>
          <a:p>
            <a:r>
              <a:rPr lang="en-GB" sz="1300" dirty="0">
                <a:latin typeface="Arial" panose="020B0604020202020204" pitchFamily="34" charset="0"/>
                <a:cs typeface="Arial" panose="020B0604020202020204" pitchFamily="34" charset="0"/>
              </a:rPr>
              <a:t>18. The Metropolitan Museum of Art</a:t>
            </a:r>
          </a:p>
          <a:p>
            <a:r>
              <a:rPr lang="en-GB" sz="1300" dirty="0">
                <a:latin typeface="Arial" panose="020B0604020202020204" pitchFamily="34" charset="0"/>
                <a:cs typeface="Arial" panose="020B0604020202020204" pitchFamily="34" charset="0"/>
              </a:rPr>
              <a:t>19. </a:t>
            </a:r>
            <a:r>
              <a:rPr lang="en-GB" sz="1300" dirty="0" err="1">
                <a:latin typeface="Arial" panose="020B0604020202020204" pitchFamily="34" charset="0"/>
                <a:cs typeface="Arial" panose="020B0604020202020204" pitchFamily="34" charset="0"/>
              </a:rPr>
              <a:t>Verdura</a:t>
            </a:r>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20. Photographs by </a:t>
            </a:r>
            <a:r>
              <a:rPr lang="en-GB" sz="1300" dirty="0" err="1">
                <a:latin typeface="Arial" panose="020B0604020202020204" pitchFamily="34" charset="0"/>
                <a:cs typeface="Arial" panose="020B0604020202020204" pitchFamily="34" charset="0"/>
              </a:rPr>
              <a:t>Lipnitzki</a:t>
            </a:r>
            <a:r>
              <a:rPr lang="en-GB" sz="1300" dirty="0">
                <a:latin typeface="Arial" panose="020B0604020202020204" pitchFamily="34" charset="0"/>
                <a:cs typeface="Arial" panose="020B0604020202020204" pitchFamily="34" charset="0"/>
              </a:rPr>
              <a:t>/Getty Images - Town and Country Mag and The Jewellery Editor</a:t>
            </a:r>
          </a:p>
          <a:p>
            <a:r>
              <a:rPr lang="en-GB" sz="1300" dirty="0">
                <a:latin typeface="Arial" panose="020B0604020202020204" pitchFamily="34" charset="0"/>
                <a:cs typeface="Arial" panose="020B0604020202020204" pitchFamily="34" charset="0"/>
              </a:rPr>
              <a:t>21. The Jewellery Editor</a:t>
            </a:r>
          </a:p>
          <a:p>
            <a:r>
              <a:rPr lang="en-GB" sz="1300" dirty="0">
                <a:latin typeface="Arial" panose="020B0604020202020204" pitchFamily="34" charset="0"/>
                <a:cs typeface="Arial" panose="020B0604020202020204" pitchFamily="34" charset="0"/>
              </a:rPr>
              <a:t>22. Photograph by François Guillot/AFP/Getty Images</a:t>
            </a:r>
          </a:p>
          <a:p>
            <a:r>
              <a:rPr lang="en-GB" sz="1300" dirty="0">
                <a:latin typeface="Arial" panose="020B0604020202020204" pitchFamily="34" charset="0"/>
                <a:cs typeface="Arial" panose="020B0604020202020204" pitchFamily="34" charset="0"/>
              </a:rPr>
              <a:t>23. Chanel</a:t>
            </a:r>
          </a:p>
          <a:p>
            <a:r>
              <a:rPr lang="en-GB" sz="1300" dirty="0">
                <a:latin typeface="Arial" panose="020B0604020202020204" pitchFamily="34" charset="0"/>
                <a:cs typeface="Arial" panose="020B0604020202020204" pitchFamily="34" charset="0"/>
              </a:rPr>
              <a:t>24. </a:t>
            </a:r>
            <a:r>
              <a:rPr lang="en-US" sz="1300" dirty="0">
                <a:effectLst/>
                <a:latin typeface="Arial" panose="020B0604020202020204" pitchFamily="34" charset="0"/>
                <a:ea typeface="Calibri" panose="020F0502020204030204" pitchFamily="34" charset="0"/>
                <a:cs typeface="Arial" panose="020B0604020202020204" pitchFamily="34" charset="0"/>
              </a:rPr>
              <a:t>Centre de </a:t>
            </a:r>
            <a:r>
              <a:rPr lang="en-US" sz="1300" dirty="0" err="1">
                <a:effectLst/>
                <a:latin typeface="Arial" panose="020B0604020202020204" pitchFamily="34" charset="0"/>
                <a:ea typeface="Calibri" panose="020F0502020204030204" pitchFamily="34" charset="0"/>
                <a:cs typeface="Arial" panose="020B0604020202020204" pitchFamily="34" charset="0"/>
              </a:rPr>
              <a:t>Documentació</a:t>
            </a:r>
            <a:r>
              <a:rPr lang="en-US" sz="1300" dirty="0">
                <a:effectLst/>
                <a:latin typeface="Arial" panose="020B0604020202020204" pitchFamily="34" charset="0"/>
                <a:ea typeface="Calibri" panose="020F0502020204030204" pitchFamily="34" charset="0"/>
                <a:cs typeface="Arial" panose="020B0604020202020204" pitchFamily="34" charset="0"/>
              </a:rPr>
              <a:t> </a:t>
            </a:r>
            <a:r>
              <a:rPr lang="en-US" sz="1300" dirty="0" err="1">
                <a:effectLst/>
                <a:latin typeface="Arial" panose="020B0604020202020204" pitchFamily="34" charset="0"/>
                <a:ea typeface="Calibri" panose="020F0502020204030204" pitchFamily="34" charset="0"/>
                <a:cs typeface="Arial" panose="020B0604020202020204" pitchFamily="34" charset="0"/>
              </a:rPr>
              <a:t>i</a:t>
            </a:r>
            <a:r>
              <a:rPr lang="en-US" sz="1300" dirty="0">
                <a:effectLst/>
                <a:latin typeface="Arial" panose="020B0604020202020204" pitchFamily="34" charset="0"/>
                <a:ea typeface="Calibri" panose="020F0502020204030204" pitchFamily="34" charset="0"/>
                <a:cs typeface="Arial" panose="020B0604020202020204" pitchFamily="34" charset="0"/>
              </a:rPr>
              <a:t> </a:t>
            </a:r>
            <a:r>
              <a:rPr lang="en-US" sz="1300" dirty="0" err="1">
                <a:effectLst/>
                <a:latin typeface="Arial" panose="020B0604020202020204" pitchFamily="34" charset="0"/>
                <a:ea typeface="Calibri" panose="020F0502020204030204" pitchFamily="34" charset="0"/>
                <a:cs typeface="Arial" panose="020B0604020202020204" pitchFamily="34" charset="0"/>
              </a:rPr>
              <a:t>Museu</a:t>
            </a:r>
            <a:r>
              <a:rPr lang="en-US" sz="1300" dirty="0">
                <a:effectLst/>
                <a:latin typeface="Arial" panose="020B0604020202020204" pitchFamily="34" charset="0"/>
                <a:ea typeface="Calibri" panose="020F0502020204030204" pitchFamily="34" charset="0"/>
                <a:cs typeface="Arial" panose="020B0604020202020204" pitchFamily="34" charset="0"/>
              </a:rPr>
              <a:t> </a:t>
            </a:r>
            <a:r>
              <a:rPr lang="en-US" sz="1300" dirty="0" err="1">
                <a:effectLst/>
                <a:latin typeface="Arial" panose="020B0604020202020204" pitchFamily="34" charset="0"/>
                <a:ea typeface="Calibri" panose="020F0502020204030204" pitchFamily="34" charset="0"/>
                <a:cs typeface="Arial" panose="020B0604020202020204" pitchFamily="34" charset="0"/>
              </a:rPr>
              <a:t>Tèxtil</a:t>
            </a:r>
            <a:r>
              <a:rPr lang="en-US" sz="1300" dirty="0">
                <a:latin typeface="Arial" panose="020B0604020202020204" pitchFamily="34" charset="0"/>
                <a:ea typeface="Calibri" panose="020F0502020204030204" pitchFamily="34" charset="0"/>
                <a:cs typeface="Arial" panose="020B0604020202020204" pitchFamily="34" charset="0"/>
              </a:rPr>
              <a:t> </a:t>
            </a:r>
            <a:r>
              <a:rPr lang="en-US" sz="1300" dirty="0">
                <a:effectLst/>
                <a:latin typeface="Arial" panose="020B0604020202020204" pitchFamily="34" charset="0"/>
                <a:ea typeface="Calibri" panose="020F0502020204030204" pitchFamily="34" charset="0"/>
                <a:cs typeface="Arial" panose="020B0604020202020204" pitchFamily="34" charset="0"/>
              </a:rPr>
              <a:t>/ </a:t>
            </a:r>
            <a:r>
              <a:rPr lang="en-GB" sz="1300" dirty="0">
                <a:effectLst/>
                <a:latin typeface="Arial" panose="020B0604020202020204" pitchFamily="34" charset="0"/>
                <a:ea typeface="Calibri" panose="020F0502020204030204" pitchFamily="34" charset="0"/>
                <a:cs typeface="Arial" panose="020B0604020202020204" pitchFamily="34" charset="0"/>
              </a:rPr>
              <a:t>Photograph by </a:t>
            </a:r>
            <a:r>
              <a:rPr lang="pt-PT" sz="1300" dirty="0">
                <a:effectLst/>
                <a:latin typeface="Arial" panose="020B0604020202020204" pitchFamily="34" charset="0"/>
                <a:ea typeface="Calibri" panose="020F0502020204030204" pitchFamily="34" charset="0"/>
                <a:cs typeface="Arial" panose="020B0604020202020204" pitchFamily="34" charset="0"/>
              </a:rPr>
              <a:t>Quico Ortega</a:t>
            </a:r>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25. Photograph by </a:t>
            </a:r>
            <a:r>
              <a:rPr lang="en-GB" sz="1300" dirty="0" err="1">
                <a:latin typeface="Arial" panose="020B0604020202020204" pitchFamily="34" charset="0"/>
                <a:cs typeface="Arial" panose="020B0604020202020204" pitchFamily="34" charset="0"/>
              </a:rPr>
              <a:t>Ryoko</a:t>
            </a:r>
            <a:r>
              <a:rPr lang="en-GB" sz="1300" dirty="0">
                <a:latin typeface="Arial" panose="020B0604020202020204" pitchFamily="34" charset="0"/>
                <a:cs typeface="Arial" panose="020B0604020202020204" pitchFamily="34" charset="0"/>
              </a:rPr>
              <a:t> Yamanaka Kondo</a:t>
            </a:r>
          </a:p>
          <a:p>
            <a:r>
              <a:rPr lang="en-GB" sz="1300" dirty="0">
                <a:latin typeface="Arial" panose="020B0604020202020204" pitchFamily="34" charset="0"/>
                <a:ea typeface="Calibri" panose="020F0502020204030204" pitchFamily="34" charset="0"/>
                <a:cs typeface="Arial" panose="020B0604020202020204" pitchFamily="34" charset="0"/>
              </a:rPr>
              <a:t>26</a:t>
            </a:r>
            <a:r>
              <a:rPr lang="en-GB" sz="1300" dirty="0">
                <a:effectLst/>
                <a:latin typeface="Arial" panose="020B0604020202020204" pitchFamily="34" charset="0"/>
                <a:ea typeface="Calibri" panose="020F0502020204030204" pitchFamily="34" charset="0"/>
                <a:cs typeface="Arial" panose="020B0604020202020204" pitchFamily="34" charset="0"/>
              </a:rPr>
              <a:t>. </a:t>
            </a:r>
            <a:r>
              <a:rPr lang="en-GB" sz="1300" dirty="0">
                <a:latin typeface="Arial" panose="020B0604020202020204" pitchFamily="34" charset="0"/>
                <a:cs typeface="Arial" panose="020B0604020202020204" pitchFamily="34" charset="0"/>
              </a:rPr>
              <a:t>Photograph by Niall </a:t>
            </a:r>
            <a:r>
              <a:rPr lang="en-GB" sz="1300" dirty="0" err="1">
                <a:latin typeface="Arial" panose="020B0604020202020204" pitchFamily="34" charset="0"/>
                <a:cs typeface="Arial" panose="020B0604020202020204" pitchFamily="34" charset="0"/>
              </a:rPr>
              <a:t>McInerney</a:t>
            </a:r>
            <a:r>
              <a:rPr lang="en-GB" sz="1300" dirty="0">
                <a:latin typeface="Arial" panose="020B0604020202020204" pitchFamily="34" charset="0"/>
                <a:cs typeface="Arial" panose="020B0604020202020204" pitchFamily="34" charset="0"/>
              </a:rPr>
              <a:t> – Bloomsbury Publishing Plc.</a:t>
            </a:r>
          </a:p>
          <a:p>
            <a:r>
              <a:rPr lang="en-GB" sz="1300" dirty="0">
                <a:latin typeface="Arial" panose="020B0604020202020204" pitchFamily="34" charset="0"/>
                <a:cs typeface="Arial" panose="020B0604020202020204" pitchFamily="34" charset="0"/>
              </a:rPr>
              <a:t>27. Victoria &amp; Albert Museum</a:t>
            </a:r>
          </a:p>
          <a:p>
            <a:r>
              <a:rPr lang="en-GB" sz="1300" dirty="0">
                <a:latin typeface="Arial" panose="020B0604020202020204" pitchFamily="34" charset="0"/>
                <a:cs typeface="Arial" panose="020B0604020202020204" pitchFamily="34" charset="0"/>
              </a:rPr>
              <a:t>28. The Metropolitan Museum of Art</a:t>
            </a:r>
          </a:p>
          <a:p>
            <a:r>
              <a:rPr lang="en-GB" sz="1300" dirty="0">
                <a:latin typeface="Arial" panose="020B0604020202020204" pitchFamily="34" charset="0"/>
                <a:cs typeface="Arial" panose="020B0604020202020204" pitchFamily="34" charset="0"/>
              </a:rPr>
              <a:t>29. Photograph by Andrew H. Walker/Getty Images</a:t>
            </a:r>
          </a:p>
          <a:p>
            <a:r>
              <a:rPr lang="en-GB" sz="1300" dirty="0">
                <a:latin typeface="Arial" panose="020B0604020202020204" pitchFamily="34" charset="0"/>
                <a:cs typeface="Arial" panose="020B0604020202020204" pitchFamily="34" charset="0"/>
              </a:rPr>
              <a:t>30. Photographs by Giovanni </a:t>
            </a:r>
            <a:r>
              <a:rPr lang="en-GB" sz="1300" dirty="0" err="1">
                <a:latin typeface="Arial" panose="020B0604020202020204" pitchFamily="34" charset="0"/>
                <a:cs typeface="Arial" panose="020B0604020202020204" pitchFamily="34" charset="0"/>
              </a:rPr>
              <a:t>Giannoni</a:t>
            </a:r>
            <a:r>
              <a:rPr lang="en-GB" sz="1300" dirty="0">
                <a:latin typeface="Arial" panose="020B0604020202020204" pitchFamily="34" charset="0"/>
                <a:cs typeface="Arial" panose="020B0604020202020204" pitchFamily="34" charset="0"/>
              </a:rPr>
              <a:t> – Women’s Wear Daily</a:t>
            </a:r>
          </a:p>
          <a:p>
            <a:pPr marL="0" indent="0">
              <a:buNone/>
            </a:pPr>
            <a:endParaRPr lang="en-GB" sz="1200" dirty="0">
              <a:latin typeface="Arial" panose="020B0604020202020204" pitchFamily="34" charset="0"/>
              <a:ea typeface="Calibri" panose="020F0502020204030204" pitchFamily="34" charset="0"/>
              <a:cs typeface="Arial" panose="020B0604020202020204" pitchFamily="34" charset="0"/>
            </a:endParaRPr>
          </a:p>
          <a:p>
            <a:endParaRPr lang="en-GB" sz="1200" dirty="0">
              <a:latin typeface="Arial" panose="020B0604020202020204" pitchFamily="34" charset="0"/>
              <a:ea typeface="Calibri" panose="020F0502020204030204" pitchFamily="34" charset="0"/>
              <a:cs typeface="Arial" panose="020B0604020202020204" pitchFamily="34"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200" dirty="0">
              <a:effectLst/>
            </a:endParaRPr>
          </a:p>
          <a:p>
            <a:endParaRPr lang="en-GB" sz="1200" b="1" dirty="0"/>
          </a:p>
          <a:p>
            <a:endParaRPr lang="en-GB" sz="900" dirty="0">
              <a:effectLst/>
            </a:endParaRPr>
          </a:p>
          <a:p>
            <a:endParaRPr lang="en-GB" sz="1200" b="1" dirty="0"/>
          </a:p>
          <a:p>
            <a:endParaRPr lang="en-GB" sz="1200" b="1" dirty="0"/>
          </a:p>
          <a:p>
            <a:endParaRPr lang="en-GB" sz="1200" b="1" dirty="0"/>
          </a:p>
          <a:p>
            <a:endParaRPr lang="en-GB" sz="1200" b="1" dirty="0"/>
          </a:p>
          <a:p>
            <a:pPr marL="0" indent="0">
              <a:buNone/>
            </a:pPr>
            <a:endParaRPr lang="en-GB" sz="1200" dirty="0"/>
          </a:p>
          <a:p>
            <a:endParaRPr lang="en-GB" sz="1200" dirty="0"/>
          </a:p>
          <a:p>
            <a:endParaRPr lang="en-GB" sz="1600" dirty="0"/>
          </a:p>
          <a:p>
            <a:pPr marL="0" indent="0">
              <a:buNone/>
            </a:pPr>
            <a:endParaRPr lang="en-US" sz="1000" dirty="0"/>
          </a:p>
        </p:txBody>
      </p:sp>
    </p:spTree>
    <p:extLst>
      <p:ext uri="{BB962C8B-B14F-4D97-AF65-F5344CB8AC3E}">
        <p14:creationId xmlns:p14="http://schemas.microsoft.com/office/powerpoint/2010/main" val="3701664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C648-2467-B944-A032-D0363AFCFFCB}"/>
              </a:ext>
            </a:extLst>
          </p:cNvPr>
          <p:cNvSpPr>
            <a:spLocks noGrp="1"/>
          </p:cNvSpPr>
          <p:nvPr>
            <p:ph type="title"/>
          </p:nvPr>
        </p:nvSpPr>
        <p:spPr/>
        <p:txBody>
          <a:bodyPr>
            <a:normAutofit/>
          </a:bodyPr>
          <a:lstStyle/>
          <a:p>
            <a:r>
              <a:rPr lang="en-US" sz="3000" dirty="0"/>
              <a:t>Image Credits</a:t>
            </a:r>
          </a:p>
        </p:txBody>
      </p:sp>
      <p:sp>
        <p:nvSpPr>
          <p:cNvPr id="3" name="Content Placeholder 2">
            <a:extLst>
              <a:ext uri="{FF2B5EF4-FFF2-40B4-BE49-F238E27FC236}">
                <a16:creationId xmlns:a16="http://schemas.microsoft.com/office/drawing/2014/main" id="{B27B3DEA-D529-514D-BA78-9749C1D09EBC}"/>
              </a:ext>
            </a:extLst>
          </p:cNvPr>
          <p:cNvSpPr>
            <a:spLocks noGrp="1"/>
          </p:cNvSpPr>
          <p:nvPr>
            <p:ph idx="1"/>
          </p:nvPr>
        </p:nvSpPr>
        <p:spPr>
          <a:xfrm>
            <a:off x="457200" y="1600200"/>
            <a:ext cx="8151542" cy="5257800"/>
          </a:xfrm>
        </p:spPr>
        <p:txBody>
          <a:bodyPr>
            <a:normAutofit fontScale="92500" lnSpcReduction="20000"/>
          </a:bodyPr>
          <a:lstStyle/>
          <a:p>
            <a:r>
              <a:rPr lang="en-GB" sz="1200" dirty="0">
                <a:latin typeface="Arial" panose="020B0604020202020204" pitchFamily="34" charset="0"/>
                <a:cs typeface="Arial" panose="020B0604020202020204" pitchFamily="34" charset="0"/>
              </a:rPr>
              <a:t>31. Photographs by </a:t>
            </a:r>
            <a:r>
              <a:rPr lang="en-GB" sz="1200" dirty="0" err="1">
                <a:latin typeface="Arial" panose="020B0604020202020204" pitchFamily="34" charset="0"/>
                <a:cs typeface="Arial" panose="020B0604020202020204" pitchFamily="34" charset="0"/>
              </a:rPr>
              <a:t>Ryoko</a:t>
            </a:r>
            <a:r>
              <a:rPr lang="en-GB" sz="1200" dirty="0">
                <a:latin typeface="Arial" panose="020B0604020202020204" pitchFamily="34" charset="0"/>
                <a:cs typeface="Arial" panose="020B0604020202020204" pitchFamily="34" charset="0"/>
              </a:rPr>
              <a:t> Yamanaka Kondo</a:t>
            </a:r>
          </a:p>
          <a:p>
            <a:r>
              <a:rPr lang="en-GB" sz="1200" dirty="0">
                <a:effectLst/>
                <a:latin typeface="Arial" panose="020B0604020202020204" pitchFamily="34" charset="0"/>
                <a:ea typeface="Calibri" panose="020F0502020204030204" pitchFamily="34" charset="0"/>
                <a:cs typeface="Arial" panose="020B0604020202020204" pitchFamily="34" charset="0"/>
              </a:rPr>
              <a:t>3</a:t>
            </a:r>
            <a:r>
              <a:rPr lang="en-GB" sz="1200" dirty="0">
                <a:latin typeface="Arial" panose="020B0604020202020204" pitchFamily="34" charset="0"/>
                <a:ea typeface="Calibri" panose="020F0502020204030204" pitchFamily="34" charset="0"/>
                <a:cs typeface="Arial" panose="020B0604020202020204" pitchFamily="34" charset="0"/>
              </a:rPr>
              <a:t>2</a:t>
            </a:r>
            <a:r>
              <a:rPr lang="en-GB" sz="1200" dirty="0">
                <a:effectLst/>
                <a:latin typeface="Arial" panose="020B0604020202020204" pitchFamily="34" charset="0"/>
                <a:ea typeface="Calibri" panose="020F0502020204030204" pitchFamily="34" charset="0"/>
                <a:cs typeface="Arial" panose="020B0604020202020204" pitchFamily="34" charset="0"/>
              </a:rPr>
              <a:t>. Photograph by Stephane Cardinale/Corbis via </a:t>
            </a:r>
            <a:r>
              <a:rPr lang="en-GB" sz="1200" dirty="0">
                <a:latin typeface="Arial" panose="020B0604020202020204" pitchFamily="34" charset="0"/>
                <a:cs typeface="Arial" panose="020B0604020202020204" pitchFamily="34" charset="0"/>
              </a:rPr>
              <a:t>Getty Images</a:t>
            </a:r>
          </a:p>
          <a:p>
            <a:r>
              <a:rPr lang="en-GB" sz="1200" dirty="0">
                <a:latin typeface="Arial" panose="020B0604020202020204" pitchFamily="34" charset="0"/>
                <a:cs typeface="Arial" panose="020B0604020202020204" pitchFamily="34" charset="0"/>
              </a:rPr>
              <a:t>33. The Glass Magazine</a:t>
            </a:r>
          </a:p>
          <a:p>
            <a:r>
              <a:rPr lang="en-GB" sz="1200" dirty="0">
                <a:latin typeface="Arial" panose="020B0604020202020204" pitchFamily="34" charset="0"/>
                <a:cs typeface="Arial" panose="020B0604020202020204" pitchFamily="34" charset="0"/>
              </a:rPr>
              <a:t>34. Photograph by </a:t>
            </a:r>
            <a:r>
              <a:rPr lang="en-GB" sz="1200" dirty="0" err="1">
                <a:latin typeface="Arial" panose="020B0604020202020204" pitchFamily="34" charset="0"/>
                <a:cs typeface="Arial" panose="020B0604020202020204" pitchFamily="34" charset="0"/>
              </a:rPr>
              <a:t>Ryoko</a:t>
            </a:r>
            <a:r>
              <a:rPr lang="en-GB" sz="1200" dirty="0">
                <a:latin typeface="Arial" panose="020B0604020202020204" pitchFamily="34" charset="0"/>
                <a:cs typeface="Arial" panose="020B0604020202020204" pitchFamily="34" charset="0"/>
              </a:rPr>
              <a:t> Yamanaka Kondo</a:t>
            </a:r>
          </a:p>
          <a:p>
            <a:r>
              <a:rPr lang="en-GB" sz="1200" dirty="0">
                <a:latin typeface="Arial" panose="020B0604020202020204" pitchFamily="34" charset="0"/>
                <a:cs typeface="Arial" panose="020B0604020202020204" pitchFamily="34" charset="0"/>
              </a:rPr>
              <a:t>35. Victoria &amp; Albert Museum</a:t>
            </a:r>
          </a:p>
          <a:p>
            <a:r>
              <a:rPr lang="en-GB" sz="1200" dirty="0">
                <a:latin typeface="Arial" panose="020B0604020202020204" pitchFamily="34" charset="0"/>
                <a:cs typeface="Arial" panose="020B0604020202020204" pitchFamily="34" charset="0"/>
              </a:rPr>
              <a:t>36. Photograph by Niall </a:t>
            </a:r>
            <a:r>
              <a:rPr lang="en-GB" sz="1200" dirty="0" err="1">
                <a:latin typeface="Arial" panose="020B0604020202020204" pitchFamily="34" charset="0"/>
                <a:cs typeface="Arial" panose="020B0604020202020204" pitchFamily="34" charset="0"/>
              </a:rPr>
              <a:t>McInerney</a:t>
            </a:r>
            <a:r>
              <a:rPr lang="en-GB" sz="1200" dirty="0">
                <a:latin typeface="Arial" panose="020B0604020202020204" pitchFamily="34" charset="0"/>
                <a:cs typeface="Arial" panose="020B0604020202020204" pitchFamily="34" charset="0"/>
              </a:rPr>
              <a:t> – Bloomsbury Publishing Plc.</a:t>
            </a:r>
          </a:p>
          <a:p>
            <a:r>
              <a:rPr lang="en-GB" sz="1200" dirty="0">
                <a:effectLst/>
                <a:latin typeface="Arial" panose="020B0604020202020204" pitchFamily="34" charset="0"/>
                <a:ea typeface="Calibri" panose="020F0502020204030204" pitchFamily="34" charset="0"/>
                <a:cs typeface="Arial" panose="020B0604020202020204" pitchFamily="34" charset="0"/>
              </a:rPr>
              <a:t>37. Photograph by Alan Strutt, Evening Standard, October 1997 - Brooklyn Museum</a:t>
            </a:r>
          </a:p>
          <a:p>
            <a:r>
              <a:rPr lang="en-GB" sz="1200" dirty="0">
                <a:latin typeface="Arial" panose="020B0604020202020204" pitchFamily="34" charset="0"/>
                <a:cs typeface="Arial" panose="020B0604020202020204" pitchFamily="34" charset="0"/>
              </a:rPr>
              <a:t>38. </a:t>
            </a:r>
            <a:r>
              <a:rPr lang="en-GB" sz="1200" dirty="0">
                <a:effectLst/>
                <a:latin typeface="Arial" panose="020B0604020202020204" pitchFamily="34" charset="0"/>
                <a:ea typeface="Calibri" panose="020F0502020204030204" pitchFamily="34" charset="0"/>
                <a:cs typeface="Arial" panose="020B0604020202020204" pitchFamily="34" charset="0"/>
              </a:rPr>
              <a:t>Dieter Kuhn, ed., </a:t>
            </a:r>
            <a:r>
              <a:rPr lang="en-GB" sz="1200" i="1" dirty="0">
                <a:effectLst/>
                <a:latin typeface="Arial" panose="020B0604020202020204" pitchFamily="34" charset="0"/>
                <a:ea typeface="Calibri" panose="020F0502020204030204" pitchFamily="34" charset="0"/>
                <a:cs typeface="Arial" panose="020B0604020202020204" pitchFamily="34" charset="0"/>
              </a:rPr>
              <a:t>Chinese Silks. </a:t>
            </a:r>
            <a:r>
              <a:rPr lang="en-GB" sz="1200" dirty="0">
                <a:effectLst/>
                <a:latin typeface="Arial" panose="020B0604020202020204" pitchFamily="34" charset="0"/>
                <a:ea typeface="Calibri" panose="020F0502020204030204" pitchFamily="34" charset="0"/>
                <a:cs typeface="Arial" panose="020B0604020202020204" pitchFamily="34" charset="0"/>
              </a:rPr>
              <a:t>New Haven, CT and London: Yale University Press,</a:t>
            </a:r>
            <a:r>
              <a:rPr lang="en-GB" sz="1200" i="1" dirty="0">
                <a:effectLst/>
                <a:latin typeface="Arial" panose="020B0604020202020204" pitchFamily="34" charset="0"/>
                <a:ea typeface="Calibri" panose="020F0502020204030204" pitchFamily="34" charset="0"/>
                <a:cs typeface="Arial" panose="020B0604020202020204" pitchFamily="34" charset="0"/>
              </a:rPr>
              <a:t> </a:t>
            </a:r>
            <a:r>
              <a:rPr lang="en-GB" sz="1200" dirty="0">
                <a:effectLst/>
                <a:latin typeface="Arial" panose="020B0604020202020204" pitchFamily="34" charset="0"/>
                <a:ea typeface="Calibri" panose="020F0502020204030204" pitchFamily="34" charset="0"/>
                <a:cs typeface="Arial" panose="020B0604020202020204" pitchFamily="34" charset="0"/>
              </a:rPr>
              <a:t>2012, Plate 3.34a</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39. </a:t>
            </a:r>
            <a:r>
              <a:rPr lang="en-GB" sz="1200" dirty="0">
                <a:effectLst/>
                <a:latin typeface="Arial" panose="020B0604020202020204" pitchFamily="34" charset="0"/>
                <a:ea typeface="Calibri" panose="020F0502020204030204" pitchFamily="34" charset="0"/>
                <a:cs typeface="Arial" panose="020B0604020202020204" pitchFamily="34" charset="0"/>
              </a:rPr>
              <a:t>The Morgan Library &amp; Museum, New York City, NY</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40. </a:t>
            </a:r>
            <a:r>
              <a:rPr lang="en-GB" sz="1200" dirty="0">
                <a:effectLst/>
                <a:latin typeface="Arial" panose="020B0604020202020204" pitchFamily="34" charset="0"/>
                <a:ea typeface="LexiconNo1-RomanA"/>
                <a:cs typeface="Arial" panose="020B0604020202020204" pitchFamily="34" charset="0"/>
              </a:rPr>
              <a:t>The Cleveland Museum of Art, Dudley P. Allen Fund</a:t>
            </a:r>
            <a:r>
              <a:rPr lang="en-GB" sz="1200" dirty="0">
                <a:effectLst/>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41. Photograph by Victor </a:t>
            </a:r>
            <a:r>
              <a:rPr lang="en-GB" sz="1200" dirty="0" err="1">
                <a:latin typeface="Arial" panose="020B0604020202020204" pitchFamily="34" charset="0"/>
                <a:cs typeface="Arial" panose="020B0604020202020204" pitchFamily="34" charset="0"/>
              </a:rPr>
              <a:t>Virgile</a:t>
            </a:r>
            <a:r>
              <a:rPr lang="en-GB" sz="1200" dirty="0">
                <a:latin typeface="Arial" panose="020B0604020202020204" pitchFamily="34" charset="0"/>
                <a:cs typeface="Arial" panose="020B0604020202020204" pitchFamily="34" charset="0"/>
              </a:rPr>
              <a:t>/Gamma-</a:t>
            </a:r>
            <a:r>
              <a:rPr lang="en-GB" sz="1200" dirty="0" err="1">
                <a:latin typeface="Arial" panose="020B0604020202020204" pitchFamily="34" charset="0"/>
                <a:cs typeface="Arial" panose="020B0604020202020204" pitchFamily="34" charset="0"/>
              </a:rPr>
              <a:t>Rapho</a:t>
            </a:r>
            <a:r>
              <a:rPr lang="en-GB" sz="1200" dirty="0">
                <a:latin typeface="Arial" panose="020B0604020202020204" pitchFamily="34" charset="0"/>
                <a:cs typeface="Arial" panose="020B0604020202020204" pitchFamily="34" charset="0"/>
              </a:rPr>
              <a:t> via Getty Images</a:t>
            </a:r>
          </a:p>
          <a:p>
            <a:r>
              <a:rPr lang="en-GB" sz="1200" dirty="0">
                <a:latin typeface="Arial" panose="020B0604020202020204" pitchFamily="34" charset="0"/>
                <a:cs typeface="Arial" panose="020B0604020202020204" pitchFamily="34" charset="0"/>
              </a:rPr>
              <a:t>42. Harper’s Bazaar</a:t>
            </a:r>
          </a:p>
          <a:p>
            <a:r>
              <a:rPr lang="en-GB" sz="1200" dirty="0">
                <a:latin typeface="Arial" panose="020B0604020202020204" pitchFamily="34" charset="0"/>
                <a:cs typeface="Arial" panose="020B0604020202020204" pitchFamily="34" charset="0"/>
              </a:rPr>
              <a:t>43. Dr Tomoyuki Masuda</a:t>
            </a:r>
          </a:p>
          <a:p>
            <a:r>
              <a:rPr lang="en-GB" sz="1200" dirty="0">
                <a:latin typeface="Arial" panose="020B0604020202020204" pitchFamily="34" charset="0"/>
                <a:cs typeface="Arial" panose="020B0604020202020204" pitchFamily="34" charset="0"/>
              </a:rPr>
              <a:t>44. </a:t>
            </a:r>
            <a:r>
              <a:rPr lang="en-GB" sz="1200" dirty="0">
                <a:effectLst/>
                <a:latin typeface="Arial" panose="020B0604020202020204" pitchFamily="34" charset="0"/>
                <a:ea typeface="LexiconNo1-RomanA"/>
                <a:cs typeface="Arial" panose="020B0604020202020204" pitchFamily="34" charset="0"/>
              </a:rPr>
              <a:t>The Cleveland Museum of Art, Purchase from the J. H. Wade Fund</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45. </a:t>
            </a:r>
            <a:r>
              <a:rPr lang="en-GB" sz="1200" dirty="0" err="1">
                <a:effectLst/>
                <a:latin typeface="Arial" panose="020B0604020202020204" pitchFamily="34" charset="0"/>
                <a:ea typeface="Calibri" panose="020F0502020204030204" pitchFamily="34" charset="0"/>
                <a:cs typeface="Arial" panose="020B0604020202020204" pitchFamily="34" charset="0"/>
              </a:rPr>
              <a:t>Alamy</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46. Photograph by Dr Kazuko </a:t>
            </a:r>
            <a:r>
              <a:rPr lang="en-GB" sz="1200" dirty="0" err="1">
                <a:latin typeface="Arial" panose="020B0604020202020204" pitchFamily="34" charset="0"/>
                <a:cs typeface="Arial" panose="020B0604020202020204" pitchFamily="34" charset="0"/>
              </a:rPr>
              <a:t>Yokohari</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47. Photograph by </a:t>
            </a:r>
            <a:r>
              <a:rPr lang="en-GB" sz="1200" dirty="0" err="1">
                <a:effectLst/>
                <a:latin typeface="Arial" panose="020B0604020202020204" pitchFamily="34" charset="0"/>
                <a:ea typeface="Calibri" panose="020F0502020204030204" pitchFamily="34" charset="0"/>
                <a:cs typeface="Arial" panose="020B0604020202020204" pitchFamily="34" charset="0"/>
              </a:rPr>
              <a:t>Tatsumura</a:t>
            </a:r>
            <a:r>
              <a:rPr lang="en-GB" sz="1200" dirty="0">
                <a:effectLst/>
                <a:latin typeface="Arial" panose="020B0604020202020204" pitchFamily="34" charset="0"/>
                <a:ea typeface="Calibri" panose="020F0502020204030204" pitchFamily="34" charset="0"/>
                <a:cs typeface="Arial" panose="020B0604020202020204" pitchFamily="34" charset="0"/>
              </a:rPr>
              <a:t> Textile Co. Ltd.</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48. </a:t>
            </a:r>
            <a:r>
              <a:rPr lang="en-GB" sz="1200" dirty="0" err="1">
                <a:effectLst/>
                <a:latin typeface="Arial" panose="020B0604020202020204" pitchFamily="34" charset="0"/>
                <a:ea typeface="Calibri" panose="020F0502020204030204" pitchFamily="34" charset="0"/>
                <a:cs typeface="Arial" panose="020B0604020202020204" pitchFamily="34" charset="0"/>
              </a:rPr>
              <a:t>Shōsō</a:t>
            </a:r>
            <a:r>
              <a:rPr lang="en-GB" sz="1200" dirty="0">
                <a:effectLst/>
                <a:latin typeface="Arial" panose="020B0604020202020204" pitchFamily="34" charset="0"/>
                <a:ea typeface="Calibri" panose="020F0502020204030204" pitchFamily="34" charset="0"/>
                <a:cs typeface="Arial" panose="020B0604020202020204" pitchFamily="34" charset="0"/>
              </a:rPr>
              <a:t>-in Treasure House</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49. Illustration by </a:t>
            </a:r>
            <a:r>
              <a:rPr lang="en-GB" sz="1200" dirty="0">
                <a:effectLst/>
                <a:latin typeface="Arial" panose="020B0604020202020204" pitchFamily="34" charset="0"/>
                <a:ea typeface="Calibri" panose="020F0502020204030204" pitchFamily="34" charset="0"/>
                <a:cs typeface="Arial" panose="020B0604020202020204" pitchFamily="34" charset="0"/>
              </a:rPr>
              <a:t>Kiyoshi </a:t>
            </a:r>
            <a:r>
              <a:rPr lang="en-GB" sz="1200" dirty="0" err="1">
                <a:effectLst/>
                <a:latin typeface="Arial" panose="020B0604020202020204" pitchFamily="34" charset="0"/>
                <a:ea typeface="Calibri" panose="020F0502020204030204" pitchFamily="34" charset="0"/>
                <a:cs typeface="Arial" panose="020B0604020202020204" pitchFamily="34" charset="0"/>
              </a:rPr>
              <a:t>Tatsumura</a:t>
            </a:r>
            <a:r>
              <a:rPr lang="en-GB" sz="1200" dirty="0">
                <a:effectLst/>
                <a:latin typeface="Arial" panose="020B0604020202020204" pitchFamily="34" charset="0"/>
                <a:cs typeface="Arial" panose="020B0604020202020204" pitchFamily="34" charset="0"/>
              </a:rPr>
              <a:t> </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50. Photograph by Damien Meyer/AFP/Getty Images</a:t>
            </a:r>
          </a:p>
          <a:p>
            <a:r>
              <a:rPr lang="en-GB" sz="1200" dirty="0">
                <a:latin typeface="Arial" panose="020B0604020202020204" pitchFamily="34" charset="0"/>
                <a:cs typeface="Arial" panose="020B0604020202020204" pitchFamily="34" charset="0"/>
              </a:rPr>
              <a:t>51. Livingly</a:t>
            </a:r>
          </a:p>
          <a:p>
            <a:r>
              <a:rPr lang="en-GB" sz="1200" dirty="0">
                <a:latin typeface="Arial" panose="020B0604020202020204" pitchFamily="34" charset="0"/>
                <a:cs typeface="Arial" panose="020B0604020202020204" pitchFamily="34" charset="0"/>
              </a:rPr>
              <a:t>52. </a:t>
            </a:r>
            <a:r>
              <a:rPr lang="en-GB" sz="1200" dirty="0">
                <a:effectLst/>
                <a:latin typeface="Arial" panose="020B0604020202020204" pitchFamily="34" charset="0"/>
                <a:ea typeface="Calibri" panose="020F0502020204030204" pitchFamily="34" charset="0"/>
                <a:cs typeface="Arial" panose="020B0604020202020204" pitchFamily="34" charset="0"/>
              </a:rPr>
              <a:t>Xinjiang Uyghur Autonomous Region Museum</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53. </a:t>
            </a:r>
            <a:r>
              <a:rPr lang="en-US" sz="1200" dirty="0">
                <a:effectLst/>
                <a:latin typeface="Arial" panose="020B0604020202020204" pitchFamily="34" charset="0"/>
                <a:ea typeface="Calibri" panose="020F0502020204030204" pitchFamily="34" charset="0"/>
                <a:cs typeface="Arial" panose="020B0604020202020204" pitchFamily="34" charset="0"/>
              </a:rPr>
              <a:t>Centre de </a:t>
            </a:r>
            <a:r>
              <a:rPr lang="en-US" sz="1200" dirty="0" err="1">
                <a:effectLst/>
                <a:latin typeface="Arial" panose="020B0604020202020204" pitchFamily="34" charset="0"/>
                <a:ea typeface="Calibri" panose="020F0502020204030204" pitchFamily="34" charset="0"/>
                <a:cs typeface="Arial" panose="020B0604020202020204" pitchFamily="34" charset="0"/>
              </a:rPr>
              <a:t>Documentació</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i</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Museu</a:t>
            </a: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dirty="0" err="1">
                <a:effectLst/>
                <a:latin typeface="Arial" panose="020B0604020202020204" pitchFamily="34" charset="0"/>
                <a:ea typeface="Calibri" panose="020F0502020204030204" pitchFamily="34" charset="0"/>
                <a:cs typeface="Arial" panose="020B0604020202020204" pitchFamily="34" charset="0"/>
              </a:rPr>
              <a:t>Tèxtil</a:t>
            </a:r>
            <a:r>
              <a:rPr lang="en-US" sz="1200" dirty="0">
                <a:effectLst/>
                <a:latin typeface="Arial" panose="020B0604020202020204" pitchFamily="34" charset="0"/>
                <a:ea typeface="Calibri" panose="020F0502020204030204" pitchFamily="34" charset="0"/>
                <a:cs typeface="Arial" panose="020B0604020202020204" pitchFamily="34" charset="0"/>
              </a:rPr>
              <a:t> / </a:t>
            </a:r>
            <a:r>
              <a:rPr lang="en-GB" sz="1200" dirty="0">
                <a:effectLst/>
                <a:latin typeface="Arial" panose="020B0604020202020204" pitchFamily="34" charset="0"/>
                <a:ea typeface="Calibri" panose="020F0502020204030204" pitchFamily="34" charset="0"/>
                <a:cs typeface="Arial" panose="020B0604020202020204" pitchFamily="34" charset="0"/>
              </a:rPr>
              <a:t>Photograph by </a:t>
            </a:r>
            <a:r>
              <a:rPr lang="pt-PT" sz="1200" dirty="0">
                <a:effectLst/>
                <a:latin typeface="Arial" panose="020B0604020202020204" pitchFamily="34" charset="0"/>
                <a:ea typeface="Calibri" panose="020F0502020204030204" pitchFamily="34" charset="0"/>
                <a:cs typeface="Arial" panose="020B0604020202020204" pitchFamily="34" charset="0"/>
              </a:rPr>
              <a:t>Quico Ortega</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54. </a:t>
            </a:r>
            <a:r>
              <a:rPr lang="en-GB" sz="1200" dirty="0">
                <a:effectLst/>
                <a:latin typeface="Arial" panose="020B0604020202020204" pitchFamily="34" charset="0"/>
                <a:ea typeface="Calibri" panose="020F0502020204030204" pitchFamily="34" charset="0"/>
                <a:cs typeface="Arial" panose="020B0604020202020204" pitchFamily="34" charset="0"/>
              </a:rPr>
              <a:t>Hunan Museum, Hunan Province, China</a:t>
            </a:r>
          </a:p>
          <a:p>
            <a:r>
              <a:rPr lang="en-GB" sz="1200" dirty="0">
                <a:latin typeface="Arial" panose="020B0604020202020204" pitchFamily="34" charset="0"/>
                <a:ea typeface="Calibri" panose="020F0502020204030204" pitchFamily="34" charset="0"/>
                <a:cs typeface="Arial" panose="020B0604020202020204" pitchFamily="34" charset="0"/>
              </a:rPr>
              <a:t>55. Victoria &amp; Albert Museum</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r>
              <a:rPr lang="en-GB" sz="1200" dirty="0">
                <a:latin typeface="Arial" panose="020B0604020202020204" pitchFamily="34" charset="0"/>
                <a:ea typeface="Calibri" panose="020F0502020204030204" pitchFamily="34" charset="0"/>
                <a:cs typeface="Arial" panose="020B0604020202020204" pitchFamily="34" charset="0"/>
              </a:rPr>
              <a:t>56</a:t>
            </a:r>
            <a:r>
              <a:rPr lang="en-GB" sz="1200" dirty="0">
                <a:effectLst/>
                <a:latin typeface="Arial" panose="020B0604020202020204" pitchFamily="34" charset="0"/>
                <a:ea typeface="Calibri" panose="020F0502020204030204" pitchFamily="34" charset="0"/>
                <a:cs typeface="Arial" panose="020B0604020202020204" pitchFamily="34" charset="0"/>
              </a:rPr>
              <a:t>. Photograph by Victor </a:t>
            </a:r>
            <a:r>
              <a:rPr lang="en-GB" sz="1200" dirty="0" err="1">
                <a:effectLst/>
                <a:latin typeface="Arial" panose="020B0604020202020204" pitchFamily="34" charset="0"/>
                <a:ea typeface="Calibri" panose="020F0502020204030204" pitchFamily="34" charset="0"/>
                <a:cs typeface="Arial" panose="020B0604020202020204" pitchFamily="34" charset="0"/>
              </a:rPr>
              <a:t>Virgile</a:t>
            </a:r>
            <a:r>
              <a:rPr lang="en-GB" sz="1200" dirty="0">
                <a:effectLst/>
                <a:latin typeface="Arial" panose="020B0604020202020204" pitchFamily="34" charset="0"/>
                <a:ea typeface="Calibri" panose="020F0502020204030204" pitchFamily="34" charset="0"/>
                <a:cs typeface="Arial" panose="020B0604020202020204" pitchFamily="34" charset="0"/>
              </a:rPr>
              <a:t>/Getty Images - Town and Country Mag</a:t>
            </a:r>
          </a:p>
          <a:p>
            <a:r>
              <a:rPr lang="en-GB" sz="1200" dirty="0">
                <a:latin typeface="Arial" panose="020B0604020202020204" pitchFamily="34" charset="0"/>
                <a:cs typeface="Arial" panose="020B0604020202020204" pitchFamily="34" charset="0"/>
              </a:rPr>
              <a:t>57. </a:t>
            </a:r>
            <a:r>
              <a:rPr lang="en-GB" sz="1200" dirty="0" err="1">
                <a:latin typeface="Arial" panose="020B0604020202020204" pitchFamily="34" charset="0"/>
                <a:cs typeface="Arial" panose="020B0604020202020204" pitchFamily="34" charset="0"/>
              </a:rPr>
              <a:t>Verdura</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58. </a:t>
            </a:r>
            <a:r>
              <a:rPr lang="en-GB" sz="1200" dirty="0" err="1">
                <a:latin typeface="Arial" panose="020B0604020202020204" pitchFamily="34" charset="0"/>
                <a:cs typeface="Arial" panose="020B0604020202020204" pitchFamily="34" charset="0"/>
              </a:rPr>
              <a:t>Verdura</a:t>
            </a:r>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59. Bloomsbury Publishing - Bloomsbury Visual Arts</a:t>
            </a:r>
          </a:p>
          <a:p>
            <a:r>
              <a:rPr lang="en-GB" sz="1200" dirty="0">
                <a:latin typeface="Arial" panose="020B0604020202020204" pitchFamily="34" charset="0"/>
                <a:cs typeface="Arial" panose="020B0604020202020204" pitchFamily="34" charset="0"/>
              </a:rPr>
              <a:t>60. Bloomsbury Publishing Plc. - Bloomsbury Visual Arts - photograph by Giuseppe </a:t>
            </a:r>
            <a:r>
              <a:rPr lang="en-GB" sz="1200" dirty="0" err="1">
                <a:latin typeface="Arial" panose="020B0604020202020204" pitchFamily="34" charset="0"/>
                <a:cs typeface="Arial" panose="020B0604020202020204" pitchFamily="34" charset="0"/>
              </a:rPr>
              <a:t>Cacace</a:t>
            </a:r>
            <a:r>
              <a:rPr lang="en-GB" sz="1200" dirty="0">
                <a:latin typeface="Arial" panose="020B0604020202020204" pitchFamily="34" charset="0"/>
                <a:cs typeface="Arial" panose="020B0604020202020204" pitchFamily="34" charset="0"/>
              </a:rPr>
              <a:t>/AFP/Getty Images</a:t>
            </a:r>
          </a:p>
          <a:p>
            <a:pPr marL="0" indent="0">
              <a:buNone/>
            </a:pPr>
            <a:endParaRPr lang="en-GB" sz="1400" dirty="0">
              <a:latin typeface="Arial" panose="020B0604020202020204" pitchFamily="34" charset="0"/>
              <a:cs typeface="Arial" panose="020B0604020202020204" pitchFamily="34" charset="0"/>
            </a:endParaRPr>
          </a:p>
          <a:p>
            <a:pPr marL="0" indent="0">
              <a:buNone/>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latin typeface="Arial" panose="020B0604020202020204" pitchFamily="34" charset="0"/>
              <a:ea typeface="Calibri" panose="020F0502020204030204" pitchFamily="34" charset="0"/>
              <a:cs typeface="Arial" panose="020B0604020202020204" pitchFamily="34" charset="0"/>
            </a:endParaRPr>
          </a:p>
          <a:p>
            <a:endParaRPr lang="en-GB" sz="1200" dirty="0">
              <a:latin typeface="Arial" panose="020B0604020202020204" pitchFamily="34" charset="0"/>
              <a:ea typeface="Calibri" panose="020F0502020204030204" pitchFamily="34" charset="0"/>
              <a:cs typeface="Arial" panose="020B0604020202020204" pitchFamily="34" charset="0"/>
            </a:endParaRPr>
          </a:p>
          <a:p>
            <a:endParaRPr lang="en-GB" sz="1200" dirty="0">
              <a:latin typeface="Arial" panose="020B0604020202020204" pitchFamily="34" charset="0"/>
              <a:ea typeface="Calibri" panose="020F0502020204030204" pitchFamily="34" charset="0"/>
              <a:cs typeface="Arial" panose="020B0604020202020204" pitchFamily="34" charset="0"/>
            </a:endParaRP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200" dirty="0">
              <a:effectLst/>
            </a:endParaRPr>
          </a:p>
          <a:p>
            <a:endParaRPr lang="en-GB" sz="1200" b="1" dirty="0"/>
          </a:p>
          <a:p>
            <a:endParaRPr lang="en-GB" sz="900" dirty="0">
              <a:effectLst/>
            </a:endParaRPr>
          </a:p>
          <a:p>
            <a:endParaRPr lang="en-GB" sz="1200" b="1" dirty="0"/>
          </a:p>
          <a:p>
            <a:endParaRPr lang="en-GB" sz="1200" b="1" dirty="0"/>
          </a:p>
          <a:p>
            <a:endParaRPr lang="en-GB" sz="1200" b="1" dirty="0"/>
          </a:p>
          <a:p>
            <a:endParaRPr lang="en-GB" sz="1200" b="1" dirty="0"/>
          </a:p>
          <a:p>
            <a:pPr marL="0" indent="0">
              <a:buNone/>
            </a:pPr>
            <a:endParaRPr lang="en-GB" sz="1200" dirty="0"/>
          </a:p>
          <a:p>
            <a:endParaRPr lang="en-GB" sz="1200" dirty="0"/>
          </a:p>
          <a:p>
            <a:endParaRPr lang="en-GB" sz="1600" dirty="0"/>
          </a:p>
          <a:p>
            <a:pPr marL="0" indent="0">
              <a:buNone/>
            </a:pPr>
            <a:endParaRPr lang="en-US" sz="1000" dirty="0"/>
          </a:p>
        </p:txBody>
      </p:sp>
    </p:spTree>
    <p:extLst>
      <p:ext uri="{BB962C8B-B14F-4D97-AF65-F5344CB8AC3E}">
        <p14:creationId xmlns:p14="http://schemas.microsoft.com/office/powerpoint/2010/main" val="66497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A802B-6D03-1747-8543-8148D005ADC1}"/>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5179FD78-7274-DB46-88D4-820B9DB8C28B}"/>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29129" y="0"/>
            <a:ext cx="4682269" cy="6857999"/>
          </a:xfrm>
        </p:spPr>
      </p:pic>
      <p:pic>
        <p:nvPicPr>
          <p:cNvPr id="10" name="Picture 9">
            <a:extLst>
              <a:ext uri="{FF2B5EF4-FFF2-40B4-BE49-F238E27FC236}">
                <a16:creationId xmlns:a16="http://schemas.microsoft.com/office/drawing/2014/main" id="{7C8708DD-CFA6-B64C-8733-501E1C9133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2681" y="39755"/>
            <a:ext cx="4511319" cy="6818243"/>
          </a:xfrm>
          <a:prstGeom prst="rect">
            <a:avLst/>
          </a:prstGeom>
        </p:spPr>
      </p:pic>
    </p:spTree>
    <p:extLst>
      <p:ext uri="{BB962C8B-B14F-4D97-AF65-F5344CB8AC3E}">
        <p14:creationId xmlns:p14="http://schemas.microsoft.com/office/powerpoint/2010/main" val="279761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9FD6-3821-744D-BB40-4426ABEDD65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FEBE485-5702-7540-AD8C-40883BE47D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291597" y="0"/>
            <a:ext cx="4560805" cy="6858000"/>
          </a:xfrm>
        </p:spPr>
      </p:pic>
    </p:spTree>
    <p:extLst>
      <p:ext uri="{BB962C8B-B14F-4D97-AF65-F5344CB8AC3E}">
        <p14:creationId xmlns:p14="http://schemas.microsoft.com/office/powerpoint/2010/main" val="3318723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EE03-F2D4-9F44-AE1A-69A1F9ACE608}"/>
              </a:ext>
            </a:extLst>
          </p:cNvPr>
          <p:cNvSpPr>
            <a:spLocks noGrp="1"/>
          </p:cNvSpPr>
          <p:nvPr>
            <p:ph type="title"/>
          </p:nvPr>
        </p:nvSpPr>
        <p:spPr/>
        <p:txBody>
          <a:bodyPr>
            <a:normAutofit fontScale="90000"/>
          </a:bodyPr>
          <a:lstStyle/>
          <a:p>
            <a:r>
              <a:rPr lang="en-US" sz="3300" dirty="0"/>
              <a:t>Victoria &amp; Albert Museum, London</a:t>
            </a:r>
            <a:br>
              <a:rPr lang="en-US" sz="3000" dirty="0"/>
            </a:br>
            <a:r>
              <a:rPr lang="en-US" sz="2000" dirty="0"/>
              <a:t>Textile fragment, woven silk (compound twill), head of a griffin above part of an elephant’s trunk within a roundel, Istanbul, around 10</a:t>
            </a:r>
            <a:r>
              <a:rPr lang="en-US" sz="2000" baseline="30000" dirty="0"/>
              <a:t>th</a:t>
            </a:r>
            <a:r>
              <a:rPr lang="en-US" sz="2000" dirty="0"/>
              <a:t> to 11</a:t>
            </a:r>
            <a:r>
              <a:rPr lang="en-US" sz="2000" baseline="30000" dirty="0"/>
              <a:t>th</a:t>
            </a:r>
            <a:r>
              <a:rPr lang="en-US" sz="2000" dirty="0"/>
              <a:t> century</a:t>
            </a:r>
          </a:p>
        </p:txBody>
      </p:sp>
      <p:pic>
        <p:nvPicPr>
          <p:cNvPr id="5" name="Content Placeholder 4">
            <a:extLst>
              <a:ext uri="{FF2B5EF4-FFF2-40B4-BE49-F238E27FC236}">
                <a16:creationId xmlns:a16="http://schemas.microsoft.com/office/drawing/2014/main" id="{4DB6A1B1-3F36-3F4B-868F-3E428A2DDE5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97841" y="1450704"/>
            <a:ext cx="4348317" cy="5407296"/>
          </a:xfrm>
        </p:spPr>
      </p:pic>
    </p:spTree>
    <p:extLst>
      <p:ext uri="{BB962C8B-B14F-4D97-AF65-F5344CB8AC3E}">
        <p14:creationId xmlns:p14="http://schemas.microsoft.com/office/powerpoint/2010/main" val="1488165917"/>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3333</TotalTime>
  <Words>1760</Words>
  <Application>Microsoft Macintosh PowerPoint</Application>
  <PresentationFormat>On-screen Show (4:3)</PresentationFormat>
  <Paragraphs>160</Paragraphs>
  <Slides>62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62</vt:i4>
      </vt:variant>
    </vt:vector>
  </HeadingPairs>
  <TitlesOfParts>
    <vt:vector size="65" baseType="lpstr">
      <vt:lpstr>Arial</vt:lpstr>
      <vt:lpstr>Calibri</vt:lpstr>
      <vt:lpstr> Black </vt:lpstr>
      <vt:lpstr>PowerPoint Presentation</vt:lpstr>
      <vt:lpstr>Editors</vt:lpstr>
      <vt:lpstr>Bloomsbury Publishing – Bloomsbury Visual Arts</vt:lpstr>
      <vt:lpstr>The Silk Roads</vt:lpstr>
      <vt:lpstr>Dolce &amp; Gabbana ‘Tailored Mosaic’, Autumn/Winter 2013/2014, womenswear, prêt-à-porter Inspired by the Santa Maria Nuova Cathedral (Monreale Cathedral), Palermo, Sicily</vt:lpstr>
      <vt:lpstr>PowerPoint Presentation</vt:lpstr>
      <vt:lpstr>PowerPoint Presentation</vt:lpstr>
      <vt:lpstr>PowerPoint Presentation</vt:lpstr>
      <vt:lpstr>Victoria &amp; Albert Museum, London Textile fragment, woven silk (compound twill), head of a griffin above part of an elephant’s trunk within a roundel, Istanbul, around 10th to 11th century</vt:lpstr>
      <vt:lpstr>Monreale Cathedral – Santa Maria Nuova, Palermo, Sicily A view towards the altar, 12th to 13th century</vt:lpstr>
      <vt:lpstr>Mosaic depicting King William II of Sicily presenting a model of Monreale Cathedral  to the Virgin Mary</vt:lpstr>
      <vt:lpstr>Wall painting Afrāsiāb The kingdom of Sogdian, Samarkand (Central Asia), 7th century</vt:lpstr>
      <vt:lpstr>British Museum, London Silk textile panel intended as a sleeve ornament on a tunic, Egypt, 8th century</vt:lpstr>
      <vt:lpstr>Victoria &amp; Albert Museum, London Woven silk (lampas) – exotic birds and vine leaves, probably Iran, 14th century</vt:lpstr>
      <vt:lpstr> Benaki Museum, Athens Gold heraldic eagle decorated with a garnet and glass paste, 6th to 7th century Gold earrings with glass paste, emeralds, and cornelians, 4th century </vt:lpstr>
      <vt:lpstr> Gold earrings with sapphires and pearls, Antinoë, Egypt, 5th century Gold necklace - sapphires, amethysts, emeralds, pearls, Antinoë, Egypt, 5th century </vt:lpstr>
      <vt:lpstr>Basilica of San Vitale, Ravenna Mosaic depicting Empress Theodora and her courtiers, 6th century - around 547</vt:lpstr>
      <vt:lpstr>Mosaic depicting Emperor Justinian and his courtiers</vt:lpstr>
      <vt:lpstr>Empress Theodora</vt:lpstr>
      <vt:lpstr>Gabrielle ‘Coco’ Chanel and Fulco di Verdura Byzantine-inspired jewellery – ‘Maltese Cross’ cuff, 1937</vt:lpstr>
      <vt:lpstr>Verdura ‘Maltese Cross’ cuffs – enamel with cabochon stones</vt:lpstr>
      <vt:lpstr>Karl Lagerfeld for the House of Chanel ‘Paris-Byzance’, Métiers d’Art, Pre-fall 2011, womenswear - embellishment by Lesage</vt:lpstr>
      <vt:lpstr>PowerPoint Presentation</vt:lpstr>
      <vt:lpstr>‘Tejido de las Estrellas’  (Woven Textile with Stars), fragment from the vestments of St. Valerius, 13th century</vt:lpstr>
      <vt:lpstr>Cape of St. Valero, Spain 13th century</vt:lpstr>
      <vt:lpstr>Gianni Versace Autumn/Winter 1997/1998, womenswear, haute couture</vt:lpstr>
      <vt:lpstr>Victoria &amp; Albert Museum, London Gianni Versace - Oroton (mesh-like metallic fabric) dress with applied beadwork</vt:lpstr>
      <vt:lpstr>The Metropolitan Museum of Art, New York Gianni Versace, ‘Heavenly Bodies: Fashion and the Catholic Imagination’ exhibition, 2018</vt:lpstr>
      <vt:lpstr>Alexander McQueen Autumn/Winter 2010/2011, womenswear, prêt-à-porter</vt:lpstr>
      <vt:lpstr>PowerPoint Presentation</vt:lpstr>
      <vt:lpstr>Treasure House of St. Heribert, Cologne Silk samite depicting lions, 10th to 11th century Inscription: Emperor Basil II and his brother Constantine II</vt:lpstr>
      <vt:lpstr>Valentino - Maria Grazia Chiuri and Pierpaolo Piccioli  Spring 2016, womenswear, haute couture</vt:lpstr>
      <vt:lpstr>PowerPoint Presentation</vt:lpstr>
      <vt:lpstr>Ceiling mosaic, Mausoleums of Santa Costanza, Rome A peacock and a bird amongst foliage, flowers, and fruit trees, 4th century</vt:lpstr>
      <vt:lpstr>Victoria &amp; Albert Museum, London Silk samite of peacocks followed by unicorns, Spain (probably Almeria), 1100-1150</vt:lpstr>
      <vt:lpstr>Thierry Mugler ‘La Chimère’, Autumn/Winter 1997/1998, womenswear, haute couture</vt:lpstr>
      <vt:lpstr>‘Thierry Mugler: Couturissime’ Exhibition – Brooklyn Museum, New York, 18 November 2022 to 07 May 2023 Yasmin Le Bon, Palladium, London, 1997</vt:lpstr>
      <vt:lpstr>Chinese jin Woven Textile excavated at Niya Minfeng,  Xinjiang Institute of Culture and Archaeology</vt:lpstr>
      <vt:lpstr>Lindau Gospels Inside back cover – samite woven in Syria depicting griffins and birds (most likely peacocks) surrounded by flowers in a lozenge composition, 8th to 9th century</vt:lpstr>
      <vt:lpstr>Striped silk - lampas weave, Iran or Iraq Silk, Seljuq period, 12th century</vt:lpstr>
      <vt:lpstr>Valentino - Maria Grazia Chiuri and Pierpaolo Piccioli Spring 2014, womenswear, prêt-à-porter</vt:lpstr>
      <vt:lpstr>PowerPoint Presentation</vt:lpstr>
      <vt:lpstr>Decoration - two birds within a roundel Manastir (now Bitola), North Macedonia, 13th century</vt:lpstr>
      <vt:lpstr>Cloth of gold – lampas weave, Central Asia Silk and gold thread, Ilkhanid period, mid-13th century</vt:lpstr>
      <vt:lpstr>Aachen Cathedral, ‘Elephant Silk’ Silk samite, made in Constantinople, 10th to 11th century</vt:lpstr>
      <vt:lpstr>Textiles, confronting horses/birds in beaded medallions Turfan, Uygur Autonomous Region Museum, Urumqi, Xinjiang Left to right – 653; 558-576; 541-596</vt:lpstr>
      <vt:lpstr>‘Samite with Design of Rhinoceros in Beaded Medallion’ Reproduction by Tatsumura Textile Co. Ltd., Kyoto</vt:lpstr>
      <vt:lpstr>'Samite with Design of Rhinoceros in Beaded Medallion’  Fragments, Shōsō-in Treasure House, Tōdai-ji Temple, Nara, 8th century</vt:lpstr>
      <vt:lpstr>‘Samite with Design of Rhinoceros in Beaded Medallion’ Design sketch of the reproduction – illustration by Kiyoshi Tatsumura</vt:lpstr>
      <vt:lpstr>Etro Designed by Veronica Etro, Autumn/Winter 2009/2010, womenswear, prêt-à-porter</vt:lpstr>
      <vt:lpstr>PowerPoint Presentation</vt:lpstr>
      <vt:lpstr>Warp-faced silk Depicting trees, confronted goats, and confronted birds pattern Excavated from Astana, Turpan, Xinjiang Uyghur Autonomous Region in 1972</vt:lpstr>
      <vt:lpstr>Lampas woven silk textile  Crowned lions and inverted escutcheons, 15th century</vt:lpstr>
      <vt:lpstr>Embroidered textile Riding on cloud imagery Excavated from Tomb no. 1 at Mawangdui in Changsha, Hunan Province in 1972</vt:lpstr>
      <vt:lpstr>Victoria &amp; Albert Museum, London ‘Byzantin’ fashion design by Madeleine Wallis for Paquin Ltd., Paris, 1923</vt:lpstr>
      <vt:lpstr>Virginie Viard for the House of Chanel ‘Maltese Cross’ sweater, Autumn/Winter 2020/2021, womenswear, prêt-à-porter</vt:lpstr>
      <vt:lpstr>Verdura Byzantine-inspired contemporary jewellery</vt:lpstr>
      <vt:lpstr>PowerPoint Presentation</vt:lpstr>
      <vt:lpstr>Byzantine Silk on the Silk Roads:  Journeys between East and West, Past and Future</vt:lpstr>
      <vt:lpstr>PowerPoint Presentation</vt:lpstr>
      <vt:lpstr>Image Credits</vt:lpstr>
      <vt:lpstr>Image Credits</vt:lpstr>
    </vt:vector>
  </TitlesOfParts>
  <Company>Falmouth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Braddock-Clarke</dc:creator>
  <cp:lastModifiedBy>Microsoft Office User</cp:lastModifiedBy>
  <cp:revision>434</cp:revision>
  <dcterms:created xsi:type="dcterms:W3CDTF">2018-09-16T06:21:04Z</dcterms:created>
  <dcterms:modified xsi:type="dcterms:W3CDTF">2023-08-24T09:28:39Z</dcterms:modified>
</cp:coreProperties>
</file>